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3"/>
  </p:notesMasterIdLst>
  <p:sldIdLst>
    <p:sldId id="261" r:id="rId3"/>
    <p:sldId id="267" r:id="rId4"/>
    <p:sldId id="268" r:id="rId5"/>
    <p:sldId id="269" r:id="rId6"/>
    <p:sldId id="256" r:id="rId7"/>
    <p:sldId id="257" r:id="rId8"/>
    <p:sldId id="258" r:id="rId9"/>
    <p:sldId id="259" r:id="rId10"/>
    <p:sldId id="277" r:id="rId11"/>
    <p:sldId id="275" r:id="rId12"/>
  </p:sldIdLst>
  <p:sldSz cx="9144000" cy="5143500" type="screen16x9"/>
  <p:notesSz cx="6858000" cy="9144000"/>
  <p:embeddedFontLst>
    <p:embeddedFont>
      <p:font typeface="Cooper Black" panose="0208090404030B020404" pitchFamily="18" charset="0"/>
      <p:regular r:id="rId14"/>
    </p:embeddedFont>
    <p:embeddedFont>
      <p:font typeface="Nunito ExtraBold" pitchFamily="2" charset="0"/>
      <p:bold r:id="rId15"/>
      <p:boldItalic r:id="rId16"/>
    </p:embeddedFont>
    <p:embeddedFont>
      <p:font typeface="Nunito SemiBold"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9" d="100"/>
          <a:sy n="109" d="100"/>
        </p:scale>
        <p:origin x="70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artin" userId="7d31a023-046b-4033-af92-95496d5672cf" providerId="ADAL" clId="{70E883DE-7CB5-463D-B6B5-DD2D3D147536}"/>
    <pc:docChg chg="modSld">
      <pc:chgData name="Steve Martin" userId="7d31a023-046b-4033-af92-95496d5672cf" providerId="ADAL" clId="{70E883DE-7CB5-463D-B6B5-DD2D3D147536}" dt="2025-06-24T13:21:51.339" v="1" actId="20577"/>
      <pc:docMkLst>
        <pc:docMk/>
      </pc:docMkLst>
      <pc:sldChg chg="modSp mod">
        <pc:chgData name="Steve Martin" userId="7d31a023-046b-4033-af92-95496d5672cf" providerId="ADAL" clId="{70E883DE-7CB5-463D-B6B5-DD2D3D147536}" dt="2025-06-24T13:21:51.339" v="1" actId="20577"/>
        <pc:sldMkLst>
          <pc:docMk/>
          <pc:sldMk cId="3264994506" sldId="267"/>
        </pc:sldMkLst>
        <pc:spChg chg="mod">
          <ac:chgData name="Steve Martin" userId="7d31a023-046b-4033-af92-95496d5672cf" providerId="ADAL" clId="{70E883DE-7CB5-463D-B6B5-DD2D3D147536}" dt="2025-06-24T13:21:51.339" v="1" actId="20577"/>
          <ac:spMkLst>
            <pc:docMk/>
            <pc:sldMk cId="3264994506" sldId="267"/>
            <ac:spMk id="7" creationId="{65666008-2D99-6FDA-FB66-59CD0A5245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41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14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9c4534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1bd1b60fb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1bd1b60fb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bd1b60fb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1bd1b60fb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bd1b60fb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bd1b60fb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bd1b60fb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bd1b60fb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5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bd1b60fb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1bd1b60fb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15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02326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980890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18151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840058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4072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00263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9218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pic>
        <p:nvPicPr>
          <p:cNvPr id="9" name="Google Shape;9;p1"/>
          <p:cNvPicPr preferRelativeResize="0"/>
          <p:nvPr/>
        </p:nvPicPr>
        <p:blipFill rotWithShape="1">
          <a:blip r:embed="rId9">
            <a:alphaModFix/>
          </a:blip>
          <a:srcRect l="15576" r="29420"/>
          <a:stretch/>
        </p:blipFill>
        <p:spPr>
          <a:xfrm>
            <a:off x="0" y="0"/>
            <a:ext cx="9144000" cy="5143500"/>
          </a:xfrm>
          <a:prstGeom prst="rect">
            <a:avLst/>
          </a:prstGeom>
          <a:noFill/>
          <a:ln>
            <a:noFill/>
          </a:ln>
        </p:spPr>
      </p:pic>
    </p:spTree>
    <p:extLst>
      <p:ext uri="{BB962C8B-B14F-4D97-AF65-F5344CB8AC3E}">
        <p14:creationId xmlns:p14="http://schemas.microsoft.com/office/powerpoint/2010/main" val="32041103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untrymeat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13"/>
          <p:cNvSpPr txBox="1">
            <a:spLocks noGrp="1"/>
          </p:cNvSpPr>
          <p:nvPr>
            <p:ph type="subTitle" idx="1"/>
          </p:nvPr>
        </p:nvSpPr>
        <p:spPr>
          <a:xfrm>
            <a:off x="311700" y="4024887"/>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dirty="0">
                <a:solidFill>
                  <a:srgbClr val="CC0000"/>
                </a:solidFill>
                <a:latin typeface="Roboto Serif"/>
                <a:ea typeface="Roboto Serif"/>
                <a:cs typeface="Roboto Serif"/>
                <a:sym typeface="Roboto Serif"/>
                <a:hlinkClick r:id="rId3"/>
              </a:rPr>
              <a:t>www.countrymeats.com</a:t>
            </a:r>
            <a:endParaRPr lang="en" sz="2000" dirty="0">
              <a:solidFill>
                <a:srgbClr val="CC0000"/>
              </a:solidFill>
              <a:latin typeface="Roboto Serif"/>
              <a:ea typeface="Roboto Serif"/>
              <a:cs typeface="Roboto Serif"/>
              <a:sym typeface="Roboto Serif"/>
            </a:endParaRPr>
          </a:p>
          <a:p>
            <a:pPr marL="0" lvl="0" indent="0" algn="ctr" rtl="0">
              <a:spcBef>
                <a:spcPts val="0"/>
              </a:spcBef>
              <a:spcAft>
                <a:spcPts val="0"/>
              </a:spcAft>
              <a:buNone/>
            </a:pPr>
            <a:r>
              <a:rPr lang="en" sz="2000" b="1" dirty="0">
                <a:solidFill>
                  <a:srgbClr val="CC0000"/>
                </a:solidFill>
                <a:latin typeface="Roboto Serif"/>
                <a:ea typeface="Roboto Serif"/>
                <a:cs typeface="Roboto Serif"/>
                <a:sym typeface="Roboto Serif"/>
              </a:rPr>
              <a:t>47 Years of Craftsmanship</a:t>
            </a:r>
            <a:endParaRPr sz="2000" b="1" dirty="0">
              <a:solidFill>
                <a:srgbClr val="CC0000"/>
              </a:solidFill>
              <a:latin typeface="Roboto Serif"/>
              <a:ea typeface="Roboto Serif"/>
              <a:cs typeface="Roboto Serif"/>
              <a:sym typeface="Roboto Serif"/>
            </a:endParaRPr>
          </a:p>
        </p:txBody>
      </p:sp>
      <p:pic>
        <p:nvPicPr>
          <p:cNvPr id="2" name="image3.png">
            <a:extLst>
              <a:ext uri="{FF2B5EF4-FFF2-40B4-BE49-F238E27FC236}">
                <a16:creationId xmlns:a16="http://schemas.microsoft.com/office/drawing/2014/main" id="{6754D28A-4F22-3CA9-FB61-2A338EC4F02B}"/>
              </a:ext>
            </a:extLst>
          </p:cNvPr>
          <p:cNvPicPr/>
          <p:nvPr/>
        </p:nvPicPr>
        <p:blipFill>
          <a:blip r:embed="rId4"/>
          <a:srcRect/>
          <a:stretch>
            <a:fillRect/>
          </a:stretch>
        </p:blipFill>
        <p:spPr>
          <a:xfrm>
            <a:off x="2215662" y="505523"/>
            <a:ext cx="4207440" cy="2969198"/>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3" name="Google Shape;103;p17"/>
          <p:cNvSpPr txBox="1">
            <a:spLocks noGrp="1"/>
          </p:cNvSpPr>
          <p:nvPr>
            <p:ph type="title" idx="4294967295"/>
          </p:nvPr>
        </p:nvSpPr>
        <p:spPr>
          <a:xfrm>
            <a:off x="2819083" y="66117"/>
            <a:ext cx="3091098"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000000"/>
                </a:solidFill>
                <a:latin typeface="Nunito ExtraBold"/>
                <a:ea typeface="Nunito ExtraBold"/>
                <a:cs typeface="Nunito ExtraBold"/>
                <a:sym typeface="Nunito ExtraBold"/>
              </a:rPr>
              <a:t>Program Tools</a:t>
            </a:r>
            <a:endParaRPr sz="2800" dirty="0">
              <a:solidFill>
                <a:srgbClr val="000000"/>
              </a:solidFill>
              <a:latin typeface="Nunito ExtraBold"/>
              <a:ea typeface="Nunito ExtraBold"/>
              <a:cs typeface="Nunito ExtraBold"/>
              <a:sym typeface="Nunito ExtraBold"/>
            </a:endParaRPr>
          </a:p>
        </p:txBody>
      </p:sp>
      <p:pic>
        <p:nvPicPr>
          <p:cNvPr id="104" name="Google Shape;104;p17"/>
          <p:cNvPicPr preferRelativeResize="0"/>
          <p:nvPr/>
        </p:nvPicPr>
        <p:blipFill>
          <a:blip r:embed="rId3">
            <a:alphaModFix/>
          </a:blip>
          <a:stretch>
            <a:fillRect/>
          </a:stretch>
        </p:blipFill>
        <p:spPr>
          <a:xfrm>
            <a:off x="8299937" y="133064"/>
            <a:ext cx="581861" cy="464814"/>
          </a:xfrm>
          <a:prstGeom prst="rect">
            <a:avLst/>
          </a:prstGeom>
          <a:noFill/>
          <a:ln>
            <a:noFill/>
          </a:ln>
        </p:spPr>
      </p:pic>
      <p:sp>
        <p:nvSpPr>
          <p:cNvPr id="2" name="TextBox 1">
            <a:extLst>
              <a:ext uri="{FF2B5EF4-FFF2-40B4-BE49-F238E27FC236}">
                <a16:creationId xmlns:a16="http://schemas.microsoft.com/office/drawing/2014/main" id="{7E65407E-6E3E-1D26-DA34-0B288F007B7B}"/>
              </a:ext>
            </a:extLst>
          </p:cNvPr>
          <p:cNvSpPr txBox="1"/>
          <p:nvPr/>
        </p:nvSpPr>
        <p:spPr>
          <a:xfrm>
            <a:off x="328947" y="1127768"/>
            <a:ext cx="3005951" cy="3970318"/>
          </a:xfrm>
          <a:prstGeom prst="rect">
            <a:avLst/>
          </a:prstGeom>
          <a:noFill/>
        </p:spPr>
        <p:txBody>
          <a:bodyPr wrap="none" rtlCol="0">
            <a:spAutoFit/>
          </a:bodyPr>
          <a:lstStyle/>
          <a:p>
            <a:pPr marL="342900" indent="-342900">
              <a:buFont typeface="+mj-lt"/>
              <a:buAutoNum type="arabicPeriod"/>
            </a:pPr>
            <a:r>
              <a:rPr lang="en-US" dirty="0"/>
              <a:t>Scout Order Form</a:t>
            </a:r>
          </a:p>
          <a:p>
            <a:pPr marL="342900" indent="-342900">
              <a:buFont typeface="+mj-lt"/>
              <a:buAutoNum type="arabicPeriod"/>
            </a:pPr>
            <a:endParaRPr lang="en-US" dirty="0"/>
          </a:p>
          <a:p>
            <a:pPr marL="342900" indent="-342900">
              <a:buFont typeface="+mj-lt"/>
              <a:buAutoNum type="arabicPeriod"/>
            </a:pPr>
            <a:r>
              <a:rPr lang="en-US" dirty="0"/>
              <a:t>Leaders Guidebook (Template)</a:t>
            </a:r>
          </a:p>
          <a:p>
            <a:pPr marL="342900" indent="-342900">
              <a:buFont typeface="+mj-lt"/>
              <a:buAutoNum type="arabicPeriod"/>
            </a:pPr>
            <a:endParaRPr lang="en-US" dirty="0"/>
          </a:p>
          <a:p>
            <a:pPr marL="342900" indent="-342900">
              <a:buFont typeface="+mj-lt"/>
              <a:buAutoNum type="arabicPeriod"/>
            </a:pPr>
            <a:r>
              <a:rPr lang="en-US" dirty="0"/>
              <a:t>Meat Stick Flyer</a:t>
            </a:r>
          </a:p>
          <a:p>
            <a:pPr marL="342900" indent="-342900">
              <a:buFont typeface="+mj-lt"/>
              <a:buAutoNum type="arabicPeriod"/>
            </a:pPr>
            <a:endParaRPr lang="en-US" dirty="0"/>
          </a:p>
          <a:p>
            <a:pPr marL="342900" indent="-342900">
              <a:buFont typeface="+mj-lt"/>
              <a:buAutoNum type="arabicPeriod"/>
            </a:pPr>
            <a:r>
              <a:rPr lang="en-US" dirty="0"/>
              <a:t>Council Tracking Sheet</a:t>
            </a:r>
          </a:p>
          <a:p>
            <a:pPr marL="342900" indent="-342900">
              <a:buFont typeface="+mj-lt"/>
              <a:buAutoNum type="arabicPeriod"/>
            </a:pPr>
            <a:endParaRPr lang="en-US" dirty="0"/>
          </a:p>
          <a:p>
            <a:pPr marL="342900" indent="-342900">
              <a:buFont typeface="+mj-lt"/>
              <a:buAutoNum type="arabicPeriod"/>
            </a:pPr>
            <a:r>
              <a:rPr lang="en-US" dirty="0"/>
              <a:t>Scout Product Check Out Log</a:t>
            </a:r>
          </a:p>
          <a:p>
            <a:pPr marL="342900" indent="-342900">
              <a:buFont typeface="+mj-lt"/>
              <a:buAutoNum type="arabicPeriod"/>
            </a:pPr>
            <a:endParaRPr lang="en-US" dirty="0"/>
          </a:p>
          <a:p>
            <a:pPr marL="342900" indent="-342900">
              <a:buFont typeface="+mj-lt"/>
              <a:buAutoNum type="arabicPeriod"/>
            </a:pPr>
            <a:r>
              <a:rPr lang="en-US" dirty="0"/>
              <a:t>Country Meats Banners</a:t>
            </a:r>
          </a:p>
          <a:p>
            <a:pPr marL="342900" indent="-342900">
              <a:buFont typeface="+mj-lt"/>
              <a:buAutoNum type="arabicPeriod"/>
            </a:pPr>
            <a:endParaRPr lang="en-US" dirty="0"/>
          </a:p>
          <a:p>
            <a:pPr marL="342900" indent="-342900">
              <a:buFont typeface="+mj-lt"/>
              <a:buAutoNum type="arabicPeriod"/>
            </a:pPr>
            <a:r>
              <a:rPr lang="en-US" dirty="0"/>
              <a:t>Multipack Product Samples </a:t>
            </a:r>
          </a:p>
          <a:p>
            <a:pPr marL="342900" indent="-342900">
              <a:buFont typeface="+mj-lt"/>
              <a:buAutoNum type="arabicPeriod"/>
            </a:pPr>
            <a:endParaRPr lang="en-US" dirty="0"/>
          </a:p>
          <a:p>
            <a:pPr marL="342900" indent="-342900">
              <a:buFont typeface="+mj-lt"/>
              <a:buAutoNum type="arabicPeriod"/>
            </a:pPr>
            <a:r>
              <a:rPr lang="en-US" dirty="0"/>
              <a:t>Promotional Incentives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6" name="Picture 5">
            <a:extLst>
              <a:ext uri="{FF2B5EF4-FFF2-40B4-BE49-F238E27FC236}">
                <a16:creationId xmlns:a16="http://schemas.microsoft.com/office/drawing/2014/main" id="{02C24FC2-035F-ECC0-0285-DCB062AA7399}"/>
              </a:ext>
            </a:extLst>
          </p:cNvPr>
          <p:cNvPicPr>
            <a:picLocks noChangeAspect="1"/>
          </p:cNvPicPr>
          <p:nvPr/>
        </p:nvPicPr>
        <p:blipFill>
          <a:blip r:embed="rId4"/>
          <a:stretch>
            <a:fillRect/>
          </a:stretch>
        </p:blipFill>
        <p:spPr>
          <a:xfrm>
            <a:off x="6501536" y="734615"/>
            <a:ext cx="2504602" cy="1952174"/>
          </a:xfrm>
          <a:prstGeom prst="rect">
            <a:avLst/>
          </a:prstGeom>
        </p:spPr>
      </p:pic>
      <p:pic>
        <p:nvPicPr>
          <p:cNvPr id="4" name="Picture 3">
            <a:extLst>
              <a:ext uri="{FF2B5EF4-FFF2-40B4-BE49-F238E27FC236}">
                <a16:creationId xmlns:a16="http://schemas.microsoft.com/office/drawing/2014/main" id="{1876FCCF-496C-4471-7EB0-6D52ACA65983}"/>
              </a:ext>
            </a:extLst>
          </p:cNvPr>
          <p:cNvPicPr>
            <a:picLocks noChangeAspect="1"/>
          </p:cNvPicPr>
          <p:nvPr/>
        </p:nvPicPr>
        <p:blipFill>
          <a:blip r:embed="rId5"/>
          <a:stretch>
            <a:fillRect/>
          </a:stretch>
        </p:blipFill>
        <p:spPr>
          <a:xfrm>
            <a:off x="3862542" y="2460384"/>
            <a:ext cx="2137647" cy="2683116"/>
          </a:xfrm>
          <a:prstGeom prst="rect">
            <a:avLst/>
          </a:prstGeom>
        </p:spPr>
      </p:pic>
      <p:pic>
        <p:nvPicPr>
          <p:cNvPr id="5" name="Picture 4" descr="A white sheet with a blue and white background&#10;&#10;Description automatically generated with medium confidence">
            <a:extLst>
              <a:ext uri="{FF2B5EF4-FFF2-40B4-BE49-F238E27FC236}">
                <a16:creationId xmlns:a16="http://schemas.microsoft.com/office/drawing/2014/main" id="{5A8C5AEA-5D84-7EB3-EC63-7492B0157348}"/>
              </a:ext>
            </a:extLst>
          </p:cNvPr>
          <p:cNvPicPr>
            <a:picLocks noChangeAspect="1"/>
          </p:cNvPicPr>
          <p:nvPr/>
        </p:nvPicPr>
        <p:blipFill>
          <a:blip r:embed="rId6"/>
          <a:stretch>
            <a:fillRect/>
          </a:stretch>
        </p:blipFill>
        <p:spPr>
          <a:xfrm>
            <a:off x="5669202" y="2697223"/>
            <a:ext cx="3463372" cy="2349393"/>
          </a:xfrm>
          <a:prstGeom prst="rect">
            <a:avLst/>
          </a:prstGeom>
        </p:spPr>
      </p:pic>
      <p:pic>
        <p:nvPicPr>
          <p:cNvPr id="9" name="Picture 8">
            <a:extLst>
              <a:ext uri="{FF2B5EF4-FFF2-40B4-BE49-F238E27FC236}">
                <a16:creationId xmlns:a16="http://schemas.microsoft.com/office/drawing/2014/main" id="{5D8A943D-EAA3-AF8B-E362-F388200DF31A}"/>
              </a:ext>
            </a:extLst>
          </p:cNvPr>
          <p:cNvPicPr>
            <a:picLocks noChangeAspect="1"/>
          </p:cNvPicPr>
          <p:nvPr/>
        </p:nvPicPr>
        <p:blipFill>
          <a:blip r:embed="rId7"/>
          <a:stretch>
            <a:fillRect/>
          </a:stretch>
        </p:blipFill>
        <p:spPr>
          <a:xfrm>
            <a:off x="5853193" y="1026237"/>
            <a:ext cx="1814922" cy="1972467"/>
          </a:xfrm>
          <a:prstGeom prst="rect">
            <a:avLst/>
          </a:prstGeom>
        </p:spPr>
      </p:pic>
      <p:pic>
        <p:nvPicPr>
          <p:cNvPr id="10" name="Picture 9">
            <a:extLst>
              <a:ext uri="{FF2B5EF4-FFF2-40B4-BE49-F238E27FC236}">
                <a16:creationId xmlns:a16="http://schemas.microsoft.com/office/drawing/2014/main" id="{F202E73F-06D3-518F-01FC-27866D7FD784}"/>
              </a:ext>
            </a:extLst>
          </p:cNvPr>
          <p:cNvPicPr>
            <a:picLocks noChangeAspect="1"/>
          </p:cNvPicPr>
          <p:nvPr/>
        </p:nvPicPr>
        <p:blipFill>
          <a:blip r:embed="rId8"/>
          <a:stretch>
            <a:fillRect/>
          </a:stretch>
        </p:blipFill>
        <p:spPr>
          <a:xfrm>
            <a:off x="3836245" y="899934"/>
            <a:ext cx="2423062" cy="1679537"/>
          </a:xfrm>
          <a:prstGeom prst="rect">
            <a:avLst/>
          </a:prstGeom>
        </p:spPr>
      </p:pic>
    </p:spTree>
    <p:extLst>
      <p:ext uri="{BB962C8B-B14F-4D97-AF65-F5344CB8AC3E}">
        <p14:creationId xmlns:p14="http://schemas.microsoft.com/office/powerpoint/2010/main" val="413603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pic>
        <p:nvPicPr>
          <p:cNvPr id="2" name="image3.png">
            <a:extLst>
              <a:ext uri="{FF2B5EF4-FFF2-40B4-BE49-F238E27FC236}">
                <a16:creationId xmlns:a16="http://schemas.microsoft.com/office/drawing/2014/main" id="{6754D28A-4F22-3CA9-FB61-2A338EC4F02B}"/>
              </a:ext>
            </a:extLst>
          </p:cNvPr>
          <p:cNvPicPr/>
          <p:nvPr/>
        </p:nvPicPr>
        <p:blipFill>
          <a:blip r:embed="rId3"/>
          <a:srcRect/>
          <a:stretch>
            <a:fillRect/>
          </a:stretch>
        </p:blipFill>
        <p:spPr>
          <a:xfrm>
            <a:off x="8447649" y="82450"/>
            <a:ext cx="592262" cy="515263"/>
          </a:xfrm>
          <a:prstGeom prst="rect">
            <a:avLst/>
          </a:prstGeom>
          <a:ln/>
        </p:spPr>
      </p:pic>
      <p:sp>
        <p:nvSpPr>
          <p:cNvPr id="5" name="TextBox 4">
            <a:extLst>
              <a:ext uri="{FF2B5EF4-FFF2-40B4-BE49-F238E27FC236}">
                <a16:creationId xmlns:a16="http://schemas.microsoft.com/office/drawing/2014/main" id="{8A637451-3F57-6DAD-B79A-A1E05867F455}"/>
              </a:ext>
            </a:extLst>
          </p:cNvPr>
          <p:cNvSpPr txBox="1"/>
          <p:nvPr/>
        </p:nvSpPr>
        <p:spPr>
          <a:xfrm>
            <a:off x="2867130" y="82450"/>
            <a:ext cx="2834860"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000000"/>
                </a:solidFill>
                <a:effectLst/>
                <a:uLnTx/>
                <a:uFillTx/>
                <a:latin typeface="Arial"/>
                <a:ea typeface="Roboto Serif SemiBold"/>
                <a:cs typeface="Roboto Serif SemiBold"/>
                <a:sym typeface="Roboto Serif SemiBold"/>
              </a:rPr>
              <a:t>Country Meats</a:t>
            </a:r>
            <a:endParaRPr kumimoji="0" lang="en-US" sz="28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65666008-2D99-6FDA-FB66-59CD0A52456B}"/>
              </a:ext>
            </a:extLst>
          </p:cNvPr>
          <p:cNvSpPr txBox="1"/>
          <p:nvPr/>
        </p:nvSpPr>
        <p:spPr>
          <a:xfrm>
            <a:off x="5701990" y="789020"/>
            <a:ext cx="3442010" cy="4139595"/>
          </a:xfrm>
          <a:prstGeom prst="rect">
            <a:avLst/>
          </a:prstGeom>
          <a:noFill/>
        </p:spPr>
        <p:txBody>
          <a:bodyPr wrap="square">
            <a:spAutoFit/>
          </a:bodyPr>
          <a:lstStyle/>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r>
              <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rPr>
              <a:t>1978 - Jerry Geatches started smoking and curing meats and Country Meats was formed</a:t>
            </a:r>
          </a:p>
          <a:p>
            <a:pPr marL="1524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r>
              <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rPr>
              <a:t>We started in a retrofitted barn with a dream of helping kids fundraise and a knack for making the tastiest smoked meat sticks around</a:t>
            </a: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endPar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r>
              <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rPr>
              <a:t>2010 - We built our 21,000 sq ft facility increasing production capabilities as our business supporting fundraisers grew</a:t>
            </a: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endPar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r>
              <a:rPr lang="en-US" sz="1100" dirty="0">
                <a:ea typeface="Roboto Serif"/>
                <a:cs typeface="Roboto Serif"/>
                <a:sym typeface="Roboto Serif"/>
              </a:rPr>
              <a:t>2019 Started supporting individual Scout Units all from a simple ad in Boys Life</a:t>
            </a:r>
            <a:endPar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endPar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r>
              <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rPr>
              <a:t>2024 – Developed a </a:t>
            </a:r>
            <a:r>
              <a:rPr lang="en-US" sz="1100" dirty="0">
                <a:ea typeface="Roboto Serif"/>
                <a:cs typeface="Roboto Serif"/>
                <a:sym typeface="Roboto Serif"/>
              </a:rPr>
              <a:t>unique </a:t>
            </a:r>
            <a:r>
              <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rPr>
              <a:t>multipack</a:t>
            </a:r>
            <a:r>
              <a:rPr lang="en-US" sz="1100" dirty="0">
                <a:ea typeface="Roboto Serif"/>
                <a:cs typeface="Roboto Serif"/>
                <a:sym typeface="Roboto Serif"/>
              </a:rPr>
              <a:t> packaging format to focus on</a:t>
            </a:r>
            <a:r>
              <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rPr>
              <a:t> Council-led </a:t>
            </a:r>
            <a:r>
              <a:rPr lang="en-US" sz="1100" dirty="0">
                <a:ea typeface="Roboto Serif"/>
                <a:cs typeface="Roboto Serif"/>
                <a:sym typeface="Roboto Serif"/>
              </a:rPr>
              <a:t>Product Sales</a:t>
            </a: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endParaRPr lang="en-US" sz="1100" dirty="0">
              <a:ea typeface="Roboto Serif"/>
              <a:cs typeface="Roboto Serif"/>
              <a:sym typeface="Roboto Serif"/>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r>
              <a:rPr lang="en-US" sz="1100" dirty="0">
                <a:ea typeface="Roboto Serif"/>
                <a:cs typeface="Roboto Serif"/>
                <a:sym typeface="Roboto Serif"/>
              </a:rPr>
              <a:t>2025 – Launched Council Program partnering with eighteen (18) Councils to deliver a Spring Product Sale</a:t>
            </a:r>
          </a:p>
          <a:p>
            <a:pPr marL="457200" marR="0" lvl="0" indent="-304800" algn="l" defTabSz="914400" rtl="0" eaLnBrk="1" fontAlgn="auto" latinLnBrk="0" hangingPunct="1">
              <a:lnSpc>
                <a:spcPct val="100000"/>
              </a:lnSpc>
              <a:spcBef>
                <a:spcPts val="0"/>
              </a:spcBef>
              <a:spcAft>
                <a:spcPts val="0"/>
              </a:spcAft>
              <a:buClr>
                <a:srgbClr val="000000"/>
              </a:buClr>
              <a:buSzPts val="1200"/>
              <a:buFont typeface="Roboto Serif"/>
              <a:buChar char="●"/>
              <a:tabLst/>
              <a:defRPr/>
            </a:pPr>
            <a:endParaRPr kumimoji="0" lang="en-US" sz="11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a:p>
            <a:pPr marL="1524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ea typeface="Roboto Serif"/>
              <a:cs typeface="Roboto Serif"/>
              <a:sym typeface="Roboto Serif"/>
            </a:endParaRPr>
          </a:p>
        </p:txBody>
      </p:sp>
      <p:pic>
        <p:nvPicPr>
          <p:cNvPr id="12" name="Google Shape;67;p14">
            <a:extLst>
              <a:ext uri="{FF2B5EF4-FFF2-40B4-BE49-F238E27FC236}">
                <a16:creationId xmlns:a16="http://schemas.microsoft.com/office/drawing/2014/main" id="{DF40E89E-8F19-FB48-7D97-7A245889A24E}"/>
              </a:ext>
            </a:extLst>
          </p:cNvPr>
          <p:cNvPicPr preferRelativeResize="0"/>
          <p:nvPr/>
        </p:nvPicPr>
        <p:blipFill>
          <a:blip r:embed="rId4">
            <a:alphaModFix/>
          </a:blip>
          <a:stretch>
            <a:fillRect/>
          </a:stretch>
        </p:blipFill>
        <p:spPr>
          <a:xfrm>
            <a:off x="259250" y="1048214"/>
            <a:ext cx="5442740" cy="379048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26499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pic>
        <p:nvPicPr>
          <p:cNvPr id="4" name="Google Shape;74;p15">
            <a:extLst>
              <a:ext uri="{FF2B5EF4-FFF2-40B4-BE49-F238E27FC236}">
                <a16:creationId xmlns:a16="http://schemas.microsoft.com/office/drawing/2014/main" id="{4A9ABBB9-95FF-9499-86EB-A8A2CD99C8F6}"/>
              </a:ext>
            </a:extLst>
          </p:cNvPr>
          <p:cNvPicPr preferRelativeResize="0"/>
          <p:nvPr/>
        </p:nvPicPr>
        <p:blipFill rotWithShape="1">
          <a:blip r:embed="rId3">
            <a:alphaModFix/>
          </a:blip>
          <a:srcRect/>
          <a:stretch/>
        </p:blipFill>
        <p:spPr>
          <a:xfrm>
            <a:off x="163988" y="1074738"/>
            <a:ext cx="3321538" cy="2509653"/>
          </a:xfrm>
          <a:prstGeom prst="rect">
            <a:avLst/>
          </a:prstGeom>
          <a:noFill/>
          <a:ln>
            <a:noFill/>
          </a:ln>
          <a:effectLst>
            <a:outerShdw blurRad="57150" dist="19050" dir="5400000" algn="bl" rotWithShape="0">
              <a:srgbClr val="000000">
                <a:alpha val="50000"/>
              </a:srgbClr>
            </a:outerShdw>
          </a:effectLst>
        </p:spPr>
      </p:pic>
      <p:sp>
        <p:nvSpPr>
          <p:cNvPr id="9" name="TextBox 8">
            <a:extLst>
              <a:ext uri="{FF2B5EF4-FFF2-40B4-BE49-F238E27FC236}">
                <a16:creationId xmlns:a16="http://schemas.microsoft.com/office/drawing/2014/main" id="{2B26C491-97C1-54DC-F913-C1F21E8D5992}"/>
              </a:ext>
            </a:extLst>
          </p:cNvPr>
          <p:cNvSpPr txBox="1"/>
          <p:nvPr/>
        </p:nvSpPr>
        <p:spPr>
          <a:xfrm>
            <a:off x="3587262" y="1072472"/>
            <a:ext cx="5486400" cy="160043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CC0000"/>
              </a:solidFill>
              <a:effectLst/>
              <a:uLnTx/>
              <a:uFillTx/>
              <a:latin typeface="Roboto Serif SemiBold"/>
              <a:ea typeface="Roboto Serif SemiBold"/>
              <a:cs typeface="Roboto Serif SemiBold"/>
              <a:sym typeface="Roboto Serif SemiBold"/>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Roboto Serif SemiBold"/>
                <a:cs typeface="Roboto Serif SemiBold"/>
                <a:sym typeface="Roboto Serif SemiBold"/>
              </a:rPr>
              <a:t>85% lean </a:t>
            </a:r>
            <a:r>
              <a:rPr lang="en-US" dirty="0">
                <a:ea typeface="Roboto Serif SemiBold"/>
                <a:cs typeface="Roboto Serif SemiBold"/>
                <a:sym typeface="Roboto Serif SemiBold"/>
              </a:rPr>
              <a:t>m</a:t>
            </a:r>
            <a:r>
              <a:rPr kumimoji="0" lang="en-US" b="0" i="0" u="none" strike="noStrike" kern="0" cap="none" spc="0" normalizeH="0" baseline="0" noProof="0" dirty="0">
                <a:ln>
                  <a:noFill/>
                </a:ln>
                <a:solidFill>
                  <a:srgbClr val="000000"/>
                </a:solidFill>
                <a:effectLst/>
                <a:uLnTx/>
                <a:uFillTx/>
                <a:latin typeface="Arial"/>
                <a:ea typeface="Roboto Serif SemiBold"/>
                <a:cs typeface="Roboto Serif SemiBold"/>
                <a:sym typeface="Roboto Serif SemiBold"/>
              </a:rPr>
              <a:t>eat with no fillers - Fully cooked for 18 Hours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dirty="0">
              <a:ln>
                <a:noFill/>
              </a:ln>
              <a:solidFill>
                <a:srgbClr val="000000"/>
              </a:solidFill>
              <a:effectLst/>
              <a:uLnTx/>
              <a:uFillTx/>
              <a:latin typeface="Arial"/>
              <a:ea typeface="Roboto Serif SemiBold"/>
              <a:cs typeface="Roboto Serif SemiBold"/>
              <a:sym typeface="Roboto Serif SemiBold"/>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Roboto Serif SemiBold"/>
                <a:cs typeface="Roboto Serif SemiBold"/>
                <a:sym typeface="Roboto Serif SemiBold"/>
              </a:rPr>
              <a:t>9g of Protein - 0 trans-fats - 1-3 grams of carbs in every meat stick</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dirty="0">
              <a:ea typeface="Roboto Serif SemiBold"/>
              <a:cs typeface="Roboto Serif SemiBold"/>
              <a:sym typeface="Roboto Serif SemiBold"/>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Roboto Serif SemiBold"/>
                <a:cs typeface="Roboto Serif SemiBold"/>
                <a:sym typeface="Roboto Serif SemiBold"/>
              </a:rPr>
              <a:t>SQF Certified and USDA Inspected </a:t>
            </a:r>
          </a:p>
        </p:txBody>
      </p:sp>
      <p:pic>
        <p:nvPicPr>
          <p:cNvPr id="10" name="image3.png">
            <a:extLst>
              <a:ext uri="{FF2B5EF4-FFF2-40B4-BE49-F238E27FC236}">
                <a16:creationId xmlns:a16="http://schemas.microsoft.com/office/drawing/2014/main" id="{684D160C-9AC8-0BB0-49D3-05D112D7DB98}"/>
              </a:ext>
            </a:extLst>
          </p:cNvPr>
          <p:cNvPicPr/>
          <p:nvPr/>
        </p:nvPicPr>
        <p:blipFill>
          <a:blip r:embed="rId4"/>
          <a:srcRect/>
          <a:stretch>
            <a:fillRect/>
          </a:stretch>
        </p:blipFill>
        <p:spPr>
          <a:xfrm>
            <a:off x="8419514" y="122094"/>
            <a:ext cx="553272" cy="424029"/>
          </a:xfrm>
          <a:prstGeom prst="rect">
            <a:avLst/>
          </a:prstGeom>
          <a:ln/>
        </p:spPr>
      </p:pic>
      <p:pic>
        <p:nvPicPr>
          <p:cNvPr id="2050" name="Picture 2" descr="usa">
            <a:extLst>
              <a:ext uri="{FF2B5EF4-FFF2-40B4-BE49-F238E27FC236}">
                <a16:creationId xmlns:a16="http://schemas.microsoft.com/office/drawing/2014/main" id="{3144B979-909C-32B6-C7C2-692AEC620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88" y="4461569"/>
            <a:ext cx="857250" cy="464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thorize">
            <a:extLst>
              <a:ext uri="{FF2B5EF4-FFF2-40B4-BE49-F238E27FC236}">
                <a16:creationId xmlns:a16="http://schemas.microsoft.com/office/drawing/2014/main" id="{46BAB488-1322-AA74-4264-3A5CD9B052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299" y="4385658"/>
            <a:ext cx="8572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da">
            <a:extLst>
              <a:ext uri="{FF2B5EF4-FFF2-40B4-BE49-F238E27FC236}">
                <a16:creationId xmlns:a16="http://schemas.microsoft.com/office/drawing/2014/main" id="{83618EAB-F075-9012-9602-765CAB785F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1294" y="4515221"/>
            <a:ext cx="2010990" cy="464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qf">
            <a:extLst>
              <a:ext uri="{FF2B5EF4-FFF2-40B4-BE49-F238E27FC236}">
                <a16:creationId xmlns:a16="http://schemas.microsoft.com/office/drawing/2014/main" id="{EAAE86BE-967C-BD7B-29F4-B010643E37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5773" y="4531472"/>
            <a:ext cx="947529" cy="3941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cure">
            <a:extLst>
              <a:ext uri="{FF2B5EF4-FFF2-40B4-BE49-F238E27FC236}">
                <a16:creationId xmlns:a16="http://schemas.microsoft.com/office/drawing/2014/main" id="{62B09D84-ABE6-1068-4FC5-B1CBB2ACE9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6402" y="4494840"/>
            <a:ext cx="1083323" cy="5007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9159C12-D8DC-76AD-EECB-E35A9E8577A7}"/>
              </a:ext>
            </a:extLst>
          </p:cNvPr>
          <p:cNvSpPr txBox="1"/>
          <p:nvPr/>
        </p:nvSpPr>
        <p:spPr>
          <a:xfrm>
            <a:off x="1264412" y="109051"/>
            <a:ext cx="60580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Handcrafted and Made in the USA </a:t>
            </a:r>
          </a:p>
        </p:txBody>
      </p:sp>
    </p:spTree>
    <p:extLst>
      <p:ext uri="{BB962C8B-B14F-4D97-AF65-F5344CB8AC3E}">
        <p14:creationId xmlns:p14="http://schemas.microsoft.com/office/powerpoint/2010/main" val="426157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C244-19F7-ECE5-3105-C4506EC76A6D}"/>
              </a:ext>
            </a:extLst>
          </p:cNvPr>
          <p:cNvSpPr>
            <a:spLocks noGrp="1"/>
          </p:cNvSpPr>
          <p:nvPr>
            <p:ph type="title"/>
          </p:nvPr>
        </p:nvSpPr>
        <p:spPr>
          <a:xfrm>
            <a:off x="1011039" y="105207"/>
            <a:ext cx="4638911" cy="777499"/>
          </a:xfrm>
        </p:spPr>
        <p:txBody>
          <a:bodyPr>
            <a:normAutofit/>
          </a:bodyPr>
          <a:lstStyle/>
          <a:p>
            <a:r>
              <a:rPr lang="en-US" b="1" i="0" dirty="0">
                <a:solidFill>
                  <a:srgbClr val="000000"/>
                </a:solidFill>
                <a:effectLst/>
                <a:latin typeface="+mn-lt"/>
              </a:rPr>
              <a:t>Why Country Meats</a:t>
            </a:r>
            <a:endParaRPr lang="en-US" dirty="0">
              <a:latin typeface="+mn-lt"/>
            </a:endParaRPr>
          </a:p>
        </p:txBody>
      </p:sp>
      <p:pic>
        <p:nvPicPr>
          <p:cNvPr id="3076" name="Picture 4" descr="cm-words-img">
            <a:extLst>
              <a:ext uri="{FF2B5EF4-FFF2-40B4-BE49-F238E27FC236}">
                <a16:creationId xmlns:a16="http://schemas.microsoft.com/office/drawing/2014/main" id="{B9F62648-6539-5B78-1991-49CA365B9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132" y="1575543"/>
            <a:ext cx="2648686" cy="33245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2E00C3-0095-FCE0-1EF1-A4199D75550A}"/>
              </a:ext>
            </a:extLst>
          </p:cNvPr>
          <p:cNvSpPr txBox="1"/>
          <p:nvPr/>
        </p:nvSpPr>
        <p:spPr>
          <a:xfrm>
            <a:off x="224954" y="760115"/>
            <a:ext cx="5856178"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Healthy Products – </a:t>
            </a:r>
            <a:r>
              <a:rPr kumimoji="0" lang="en-US" sz="1200" b="0" i="0" u="none" strike="noStrike" kern="0" cap="none" spc="0" normalizeH="0" baseline="0" noProof="0" dirty="0">
                <a:ln>
                  <a:noFill/>
                </a:ln>
                <a:solidFill>
                  <a:srgbClr val="000000"/>
                </a:solidFill>
                <a:effectLst/>
                <a:uLnTx/>
                <a:uFillTx/>
                <a:latin typeface="Arial"/>
                <a:cs typeface="Arial"/>
                <a:sym typeface="Arial"/>
              </a:rPr>
              <a:t>Our products go beyond novelties and empty calories!  Every Country Meats stick provides 9 grams of protein with no trans-fats, 1-3 grams of carbs and only 70 calories.  These are high quality meat sticks that are an excellent source of protein and energy that you can count 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Quality Products </a:t>
            </a:r>
            <a:r>
              <a:rPr kumimoji="0" lang="en-US" sz="1200" b="0" i="0" u="none" strike="noStrike" kern="0" cap="none" spc="0" normalizeH="0" baseline="0" noProof="0" dirty="0">
                <a:ln>
                  <a:noFill/>
                </a:ln>
                <a:solidFill>
                  <a:srgbClr val="000000"/>
                </a:solidFill>
                <a:effectLst/>
                <a:uLnTx/>
                <a:uFillTx/>
                <a:latin typeface="Arial"/>
                <a:cs typeface="Arial"/>
                <a:sym typeface="Arial"/>
              </a:rPr>
              <a:t>– We </a:t>
            </a:r>
            <a:r>
              <a:rPr lang="en-US" sz="1200" dirty="0"/>
              <a:t>understand </a:t>
            </a:r>
            <a:r>
              <a:rPr kumimoji="0" lang="en-US" sz="1200" b="0" i="0" u="none" strike="noStrike" kern="0" cap="none" spc="0" normalizeH="0" baseline="0" noProof="0" dirty="0">
                <a:ln>
                  <a:noFill/>
                </a:ln>
                <a:solidFill>
                  <a:srgbClr val="000000"/>
                </a:solidFill>
                <a:effectLst/>
                <a:uLnTx/>
                <a:uFillTx/>
                <a:latin typeface="Arial"/>
                <a:cs typeface="Arial"/>
                <a:sym typeface="Arial"/>
              </a:rPr>
              <a:t>how important quality and nutrition are to families and parents so we produce products with premium ingredients and craftsmanship that we can feel good about serving to our own children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Convenient &amp; Shelf- Stable - </a:t>
            </a:r>
            <a:r>
              <a:rPr kumimoji="0" lang="en-US" sz="1200" b="0" i="0" u="none" strike="noStrike" kern="0" cap="none" spc="0" normalizeH="0" baseline="0" noProof="0" dirty="0">
                <a:ln>
                  <a:noFill/>
                </a:ln>
                <a:solidFill>
                  <a:srgbClr val="000000"/>
                </a:solidFill>
                <a:effectLst/>
                <a:uLnTx/>
                <a:uFillTx/>
                <a:latin typeface="Arial"/>
                <a:cs typeface="Arial"/>
                <a:sym typeface="Arial"/>
              </a:rPr>
              <a:t>Our perfectly portable meat sticks are individually packaged and carry a one-year shelf-life. Being fully cooked without any need for refrigeration they are easily stored, distributed and transported – all factors that are important to those providing food-assurance services and programs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Crowd-Pleasing Flavors - </a:t>
            </a:r>
            <a:r>
              <a:rPr kumimoji="0" lang="en-US" sz="1200" b="0" i="0" u="none" strike="noStrike" kern="0" cap="none" spc="0" normalizeH="0" baseline="0" noProof="0" dirty="0">
                <a:ln>
                  <a:noFill/>
                </a:ln>
                <a:solidFill>
                  <a:srgbClr val="000000"/>
                </a:solidFill>
                <a:effectLst/>
                <a:uLnTx/>
                <a:uFillTx/>
                <a:latin typeface="Arial"/>
                <a:cs typeface="Arial"/>
                <a:sym typeface="Arial"/>
              </a:rPr>
              <a:t>With over a dozen taste bud-tantalizing flavors our meat sticks make it easy to eat healthier.  From sweet to spicey, Country Meats products have </a:t>
            </a:r>
            <a:r>
              <a:rPr lang="en-US" sz="1200" dirty="0"/>
              <a:t>broad consumer appeal and </a:t>
            </a:r>
            <a:r>
              <a:rPr kumimoji="0" lang="en-US" sz="1200" b="0" i="0" u="none" strike="noStrike" kern="0" cap="none" spc="0" normalizeH="0" baseline="0" noProof="0" dirty="0">
                <a:ln>
                  <a:noFill/>
                </a:ln>
                <a:solidFill>
                  <a:srgbClr val="000000"/>
                </a:solidFill>
                <a:effectLst/>
                <a:uLnTx/>
                <a:uFillTx/>
                <a:latin typeface="Arial"/>
                <a:cs typeface="Arial"/>
                <a:sym typeface="Arial"/>
              </a:rPr>
              <a:t>customers can't get enough of our </a:t>
            </a:r>
            <a:r>
              <a:rPr lang="en-US" sz="1200" dirty="0"/>
              <a:t>Meat </a:t>
            </a:r>
            <a:r>
              <a:rPr kumimoji="0" lang="en-US" sz="1200" b="0" i="0" u="none" strike="noStrike" kern="0" cap="none" spc="0" normalizeH="0" baseline="0" noProof="0" dirty="0">
                <a:ln>
                  <a:noFill/>
                </a:ln>
                <a:solidFill>
                  <a:srgbClr val="000000"/>
                </a:solidFill>
                <a:effectLst/>
                <a:uLnTx/>
                <a:uFillTx/>
                <a:latin typeface="Arial"/>
                <a:cs typeface="Arial"/>
                <a:sym typeface="Arial"/>
              </a:rPr>
              <a:t>Sticks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Proven Performance </a:t>
            </a:r>
            <a:r>
              <a:rPr kumimoji="0" lang="en-US" sz="1200" b="0" i="0" u="none" strike="noStrike" kern="0" cap="none" spc="0" normalizeH="0" baseline="0" noProof="0" dirty="0">
                <a:ln>
                  <a:noFill/>
                </a:ln>
                <a:solidFill>
                  <a:srgbClr val="000000"/>
                </a:solidFill>
                <a:effectLst/>
                <a:uLnTx/>
                <a:uFillTx/>
                <a:latin typeface="Arial"/>
                <a:cs typeface="Arial"/>
                <a:sym typeface="Arial"/>
              </a:rPr>
              <a:t>- Supporting Scouting with over $20 million in fundraising sales over the past 10 years!  </a:t>
            </a:r>
            <a:r>
              <a:rPr lang="en-US" sz="1200" dirty="0"/>
              <a:t>Multipacks are engineered t</a:t>
            </a:r>
            <a:r>
              <a:rPr kumimoji="0" lang="en-US" sz="1200" b="0" i="0" u="none" strike="noStrike" kern="0" cap="none" spc="0" normalizeH="0" baseline="0" noProof="0" dirty="0">
                <a:ln>
                  <a:noFill/>
                </a:ln>
                <a:solidFill>
                  <a:srgbClr val="000000"/>
                </a:solidFill>
                <a:effectLst/>
                <a:uLnTx/>
                <a:uFillTx/>
                <a:latin typeface="Arial"/>
                <a:cs typeface="Arial"/>
                <a:sym typeface="Arial"/>
              </a:rPr>
              <a:t>o support Scout participation and address the need for lower priced </a:t>
            </a:r>
            <a:r>
              <a:rPr lang="en-US" sz="1200" dirty="0"/>
              <a:t>fundraising </a:t>
            </a:r>
            <a:r>
              <a:rPr kumimoji="0" lang="en-US" sz="1200" b="0" i="0" u="none" strike="noStrike" kern="0" cap="none" spc="0" normalizeH="0" baseline="0" noProof="0" dirty="0">
                <a:ln>
                  <a:noFill/>
                </a:ln>
                <a:solidFill>
                  <a:srgbClr val="000000"/>
                </a:solidFill>
                <a:effectLst/>
                <a:uLnTx/>
                <a:uFillTx/>
                <a:latin typeface="Arial"/>
                <a:cs typeface="Arial"/>
                <a:sym typeface="Arial"/>
              </a:rPr>
              <a:t>product items driving container sales growth in the Council Product Sale.  </a:t>
            </a:r>
            <a:endParaRPr kumimoji="0" lang="en-US" sz="1200" b="1"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image3.png">
            <a:extLst>
              <a:ext uri="{FF2B5EF4-FFF2-40B4-BE49-F238E27FC236}">
                <a16:creationId xmlns:a16="http://schemas.microsoft.com/office/drawing/2014/main" id="{F2AE2AAB-646B-1A7C-006A-833214B99E8A}"/>
              </a:ext>
            </a:extLst>
          </p:cNvPr>
          <p:cNvPicPr/>
          <p:nvPr/>
        </p:nvPicPr>
        <p:blipFill>
          <a:blip r:embed="rId3"/>
          <a:srcRect/>
          <a:stretch>
            <a:fillRect/>
          </a:stretch>
        </p:blipFill>
        <p:spPr>
          <a:xfrm>
            <a:off x="103133" y="70133"/>
            <a:ext cx="714212" cy="584775"/>
          </a:xfrm>
          <a:prstGeom prst="rect">
            <a:avLst/>
          </a:prstGeom>
          <a:ln/>
        </p:spPr>
      </p:pic>
      <p:pic>
        <p:nvPicPr>
          <p:cNvPr id="9" name="Picture 8">
            <a:extLst>
              <a:ext uri="{FF2B5EF4-FFF2-40B4-BE49-F238E27FC236}">
                <a16:creationId xmlns:a16="http://schemas.microsoft.com/office/drawing/2014/main" id="{74CA723C-3432-C3A5-5A5D-CDB2F3092C7A}"/>
              </a:ext>
            </a:extLst>
          </p:cNvPr>
          <p:cNvPicPr>
            <a:picLocks noChangeAspect="1"/>
          </p:cNvPicPr>
          <p:nvPr/>
        </p:nvPicPr>
        <p:blipFill>
          <a:blip r:embed="rId4"/>
          <a:stretch>
            <a:fillRect/>
          </a:stretch>
        </p:blipFill>
        <p:spPr>
          <a:xfrm>
            <a:off x="5451764" y="0"/>
            <a:ext cx="3692236" cy="1765413"/>
          </a:xfrm>
          <a:prstGeom prst="rect">
            <a:avLst/>
          </a:prstGeom>
        </p:spPr>
      </p:pic>
    </p:spTree>
    <p:extLst>
      <p:ext uri="{BB962C8B-B14F-4D97-AF65-F5344CB8AC3E}">
        <p14:creationId xmlns:p14="http://schemas.microsoft.com/office/powerpoint/2010/main" val="234620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224122" y="31869"/>
            <a:ext cx="5646752" cy="12767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solidFill>
                  <a:srgbClr val="000000"/>
                </a:solidFill>
                <a:latin typeface="Nunito ExtraBold"/>
                <a:ea typeface="Nunito ExtraBold"/>
                <a:cs typeface="Nunito ExtraBold"/>
                <a:sym typeface="Nunito ExtraBold"/>
              </a:rPr>
              <a:t>Country Meats </a:t>
            </a:r>
            <a:br>
              <a:rPr lang="en" sz="3200" dirty="0">
                <a:solidFill>
                  <a:srgbClr val="000000"/>
                </a:solidFill>
                <a:latin typeface="Nunito ExtraBold"/>
                <a:ea typeface="Nunito ExtraBold"/>
                <a:cs typeface="Nunito ExtraBold"/>
                <a:sym typeface="Nunito ExtraBold"/>
              </a:rPr>
            </a:br>
            <a:r>
              <a:rPr lang="en" sz="3200" dirty="0">
                <a:solidFill>
                  <a:srgbClr val="000000"/>
                </a:solidFill>
                <a:latin typeface="Nunito ExtraBold"/>
                <a:ea typeface="Nunito ExtraBold"/>
                <a:cs typeface="Nunito ExtraBold"/>
                <a:sym typeface="Nunito ExtraBold"/>
              </a:rPr>
              <a:t>Multipack Products</a:t>
            </a:r>
            <a:endParaRPr sz="3200" dirty="0">
              <a:solidFill>
                <a:srgbClr val="000000"/>
              </a:solidFill>
              <a:latin typeface="Nunito ExtraBold"/>
              <a:ea typeface="Nunito ExtraBold"/>
              <a:cs typeface="Nunito ExtraBold"/>
              <a:sym typeface="Nunito ExtraBold"/>
            </a:endParaRPr>
          </a:p>
        </p:txBody>
      </p:sp>
      <p:sp>
        <p:nvSpPr>
          <p:cNvPr id="68" name="Google Shape;68;p13"/>
          <p:cNvSpPr txBox="1">
            <a:spLocks noGrp="1"/>
          </p:cNvSpPr>
          <p:nvPr>
            <p:ph type="subTitle" idx="1"/>
          </p:nvPr>
        </p:nvSpPr>
        <p:spPr>
          <a:xfrm>
            <a:off x="3886878" y="1603797"/>
            <a:ext cx="5138107" cy="3057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rgbClr val="000000"/>
                </a:solidFill>
                <a:latin typeface="Nunito SemiBold"/>
                <a:ea typeface="Nunito SemiBold"/>
                <a:cs typeface="Nunito SemiBold"/>
                <a:sym typeface="Nunito SemiBold"/>
              </a:rPr>
              <a:t>Supports Scout and Leader participation in the Council Product Sale by offering industry proven fundraising item that Scout Families feel good about selling</a:t>
            </a:r>
          </a:p>
          <a:p>
            <a:pPr marL="0" lvl="0" indent="0" algn="ctr" rtl="0">
              <a:spcBef>
                <a:spcPts val="0"/>
              </a:spcBef>
              <a:spcAft>
                <a:spcPts val="0"/>
              </a:spcAft>
              <a:buNone/>
            </a:pPr>
            <a:endParaRPr lang="en" sz="1400" dirty="0">
              <a:solidFill>
                <a:srgbClr val="000000"/>
              </a:solidFill>
              <a:latin typeface="Nunito SemiBold"/>
              <a:ea typeface="Nunito SemiBold"/>
              <a:cs typeface="Nunito SemiBold"/>
              <a:sym typeface="Nunito SemiBold"/>
            </a:endParaRPr>
          </a:p>
          <a:p>
            <a:pPr marL="0" indent="0" algn="ctr"/>
            <a:endParaRPr lang="en" sz="1400" dirty="0">
              <a:solidFill>
                <a:srgbClr val="000000"/>
              </a:solidFill>
              <a:latin typeface="Nunito SemiBold"/>
              <a:ea typeface="Nunito SemiBold"/>
              <a:cs typeface="Nunito SemiBold"/>
              <a:sym typeface="Nunito SemiBold"/>
            </a:endParaRPr>
          </a:p>
          <a:p>
            <a:pPr marL="0" indent="0" algn="ctr"/>
            <a:r>
              <a:rPr lang="en" sz="1400" dirty="0">
                <a:solidFill>
                  <a:srgbClr val="000000"/>
                </a:solidFill>
                <a:latin typeface="Nunito SemiBold"/>
                <a:ea typeface="Nunito SemiBold"/>
                <a:cs typeface="Nunito SemiBold"/>
                <a:sym typeface="Nunito SemiBold"/>
              </a:rPr>
              <a:t>Multipack products support container sales growth in the Council Product Sale by offering a complimentary value item</a:t>
            </a:r>
          </a:p>
          <a:p>
            <a:pPr marL="0" lvl="0" indent="0" algn="ctr" rtl="0">
              <a:spcBef>
                <a:spcPts val="0"/>
              </a:spcBef>
              <a:spcAft>
                <a:spcPts val="0"/>
              </a:spcAft>
              <a:buNone/>
            </a:pPr>
            <a:endParaRPr sz="1400" dirty="0">
              <a:solidFill>
                <a:srgbClr val="000000"/>
              </a:solidFill>
              <a:latin typeface="Nunito SemiBold"/>
              <a:ea typeface="Nunito SemiBold"/>
              <a:cs typeface="Nunito SemiBold"/>
              <a:sym typeface="Nunito SemiBold"/>
            </a:endParaRPr>
          </a:p>
          <a:p>
            <a:pPr marL="0" lvl="0" indent="0" algn="ctr" rtl="0">
              <a:spcBef>
                <a:spcPts val="0"/>
              </a:spcBef>
              <a:spcAft>
                <a:spcPts val="0"/>
              </a:spcAft>
              <a:buNone/>
            </a:pPr>
            <a:endParaRPr sz="1400" dirty="0">
              <a:solidFill>
                <a:srgbClr val="000000"/>
              </a:solidFill>
              <a:latin typeface="Nunito SemiBold"/>
              <a:ea typeface="Nunito SemiBold"/>
              <a:cs typeface="Nunito SemiBold"/>
              <a:sym typeface="Nunito SemiBold"/>
            </a:endParaRPr>
          </a:p>
          <a:p>
            <a:pPr marL="0" lvl="0" indent="0" algn="ctr" rtl="0">
              <a:spcBef>
                <a:spcPts val="0"/>
              </a:spcBef>
              <a:spcAft>
                <a:spcPts val="0"/>
              </a:spcAft>
              <a:buNone/>
            </a:pPr>
            <a:endParaRPr lang="en" sz="1400" dirty="0">
              <a:solidFill>
                <a:srgbClr val="000000"/>
              </a:solidFill>
              <a:latin typeface="Nunito SemiBold"/>
              <a:ea typeface="Nunito SemiBold"/>
              <a:cs typeface="Nunito SemiBold"/>
              <a:sym typeface="Nunito SemiBold"/>
            </a:endParaRPr>
          </a:p>
          <a:p>
            <a:pPr marL="0" lvl="0" indent="0" algn="ctr" rtl="0">
              <a:spcBef>
                <a:spcPts val="0"/>
              </a:spcBef>
              <a:spcAft>
                <a:spcPts val="0"/>
              </a:spcAft>
              <a:buNone/>
            </a:pPr>
            <a:r>
              <a:rPr lang="en" sz="1400" dirty="0">
                <a:solidFill>
                  <a:srgbClr val="000000"/>
                </a:solidFill>
                <a:latin typeface="Nunito SemiBold"/>
                <a:ea typeface="Nunito SemiBold"/>
                <a:cs typeface="Nunito SemiBold"/>
                <a:sym typeface="Nunito SemiBold"/>
              </a:rPr>
              <a:t>Multipack products present an improved entry level product that tastes great and presents consumers and families with more value and versatility for their support</a:t>
            </a:r>
            <a:endParaRPr sz="1400" dirty="0">
              <a:solidFill>
                <a:srgbClr val="000000"/>
              </a:solidFill>
              <a:latin typeface="Nunito SemiBold"/>
              <a:ea typeface="Nunito SemiBold"/>
              <a:cs typeface="Nunito SemiBold"/>
              <a:sym typeface="Nunito SemiBold"/>
            </a:endParaRPr>
          </a:p>
        </p:txBody>
      </p:sp>
      <p:pic>
        <p:nvPicPr>
          <p:cNvPr id="70" name="Google Shape;70;p13"/>
          <p:cNvPicPr preferRelativeResize="0"/>
          <p:nvPr/>
        </p:nvPicPr>
        <p:blipFill>
          <a:blip r:embed="rId3">
            <a:alphaModFix/>
          </a:blip>
          <a:stretch>
            <a:fillRect/>
          </a:stretch>
        </p:blipFill>
        <p:spPr>
          <a:xfrm>
            <a:off x="8391378" y="127339"/>
            <a:ext cx="622720" cy="357996"/>
          </a:xfrm>
          <a:prstGeom prst="rect">
            <a:avLst/>
          </a:prstGeom>
          <a:noFill/>
          <a:ln>
            <a:noFill/>
          </a:ln>
        </p:spPr>
      </p:pic>
      <p:sp>
        <p:nvSpPr>
          <p:cNvPr id="2" name="Google Shape;67;p13">
            <a:extLst>
              <a:ext uri="{FF2B5EF4-FFF2-40B4-BE49-F238E27FC236}">
                <a16:creationId xmlns:a16="http://schemas.microsoft.com/office/drawing/2014/main" id="{915C2854-B215-C0AD-7FA4-C570689C0E22}"/>
              </a:ext>
            </a:extLst>
          </p:cNvPr>
          <p:cNvSpPr txBox="1">
            <a:spLocks/>
          </p:cNvSpPr>
          <p:nvPr/>
        </p:nvSpPr>
        <p:spPr>
          <a:xfrm rot="19354968">
            <a:off x="495794" y="576968"/>
            <a:ext cx="1754003" cy="8091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pPr algn="ctr"/>
            <a:r>
              <a:rPr lang="en-US" sz="2400" i="1" dirty="0">
                <a:solidFill>
                  <a:srgbClr val="C00000"/>
                </a:solidFill>
                <a:latin typeface="Cooper Black" panose="0208090404030B020404" pitchFamily="18" charset="0"/>
                <a:ea typeface="Nunito ExtraBold"/>
                <a:cs typeface="Nunito ExtraBold"/>
                <a:sym typeface="Nunito ExtraBold"/>
              </a:rPr>
              <a:t>Now Available!</a:t>
            </a:r>
          </a:p>
        </p:txBody>
      </p:sp>
      <p:sp>
        <p:nvSpPr>
          <p:cNvPr id="3" name="TextBox 2">
            <a:extLst>
              <a:ext uri="{FF2B5EF4-FFF2-40B4-BE49-F238E27FC236}">
                <a16:creationId xmlns:a16="http://schemas.microsoft.com/office/drawing/2014/main" id="{C49979E0-F5BA-FC11-3A1D-48B64D537844}"/>
              </a:ext>
            </a:extLst>
          </p:cNvPr>
          <p:cNvSpPr txBox="1"/>
          <p:nvPr/>
        </p:nvSpPr>
        <p:spPr>
          <a:xfrm>
            <a:off x="1201766" y="4661672"/>
            <a:ext cx="1486304" cy="338554"/>
          </a:xfrm>
          <a:prstGeom prst="rect">
            <a:avLst/>
          </a:prstGeom>
          <a:noFill/>
        </p:spPr>
        <p:txBody>
          <a:bodyPr wrap="none" rtlCol="0">
            <a:spAutoFit/>
          </a:bodyPr>
          <a:lstStyle/>
          <a:p>
            <a:r>
              <a:rPr lang="en-US" sz="1600" b="1" dirty="0"/>
              <a:t>$10.00 Retail </a:t>
            </a:r>
          </a:p>
        </p:txBody>
      </p:sp>
      <p:pic>
        <p:nvPicPr>
          <p:cNvPr id="5" name="Picture 4" descr="A package of barbecue sticks&#10;&#10;Description automatically generated">
            <a:extLst>
              <a:ext uri="{FF2B5EF4-FFF2-40B4-BE49-F238E27FC236}">
                <a16:creationId xmlns:a16="http://schemas.microsoft.com/office/drawing/2014/main" id="{70E93CA5-D055-54D7-DB5F-7B041567B10D}"/>
              </a:ext>
            </a:extLst>
          </p:cNvPr>
          <p:cNvPicPr>
            <a:picLocks noChangeAspect="1"/>
          </p:cNvPicPr>
          <p:nvPr/>
        </p:nvPicPr>
        <p:blipFill>
          <a:blip r:embed="rId4"/>
          <a:stretch>
            <a:fillRect/>
          </a:stretch>
        </p:blipFill>
        <p:spPr>
          <a:xfrm>
            <a:off x="158589" y="1917215"/>
            <a:ext cx="1640281" cy="2674620"/>
          </a:xfrm>
          <a:prstGeom prst="rect">
            <a:avLst/>
          </a:prstGeom>
        </p:spPr>
      </p:pic>
      <p:pic>
        <p:nvPicPr>
          <p:cNvPr id="6" name="Picture 5" descr="A package of smoked sticks&#10;&#10;Description automatically generated">
            <a:extLst>
              <a:ext uri="{FF2B5EF4-FFF2-40B4-BE49-F238E27FC236}">
                <a16:creationId xmlns:a16="http://schemas.microsoft.com/office/drawing/2014/main" id="{77BF21E9-91FE-731B-00EF-1BD2ED0AF5C6}"/>
              </a:ext>
            </a:extLst>
          </p:cNvPr>
          <p:cNvPicPr>
            <a:picLocks noChangeAspect="1"/>
          </p:cNvPicPr>
          <p:nvPr/>
        </p:nvPicPr>
        <p:blipFill>
          <a:blip r:embed="rId5"/>
          <a:stretch>
            <a:fillRect/>
          </a:stretch>
        </p:blipFill>
        <p:spPr>
          <a:xfrm>
            <a:off x="1201766" y="1602018"/>
            <a:ext cx="1640281" cy="2674620"/>
          </a:xfrm>
          <a:prstGeom prst="rect">
            <a:avLst/>
          </a:prstGeom>
        </p:spPr>
      </p:pic>
      <p:pic>
        <p:nvPicPr>
          <p:cNvPr id="8" name="Picture 7" descr="A package of sausage sticks&#10;&#10;Description automatically generated">
            <a:extLst>
              <a:ext uri="{FF2B5EF4-FFF2-40B4-BE49-F238E27FC236}">
                <a16:creationId xmlns:a16="http://schemas.microsoft.com/office/drawing/2014/main" id="{669A3673-5392-32A0-0A4B-99E6E79D8F4D}"/>
              </a:ext>
            </a:extLst>
          </p:cNvPr>
          <p:cNvPicPr>
            <a:picLocks noChangeAspect="1"/>
          </p:cNvPicPr>
          <p:nvPr/>
        </p:nvPicPr>
        <p:blipFill>
          <a:blip r:embed="rId6"/>
          <a:stretch>
            <a:fillRect/>
          </a:stretch>
        </p:blipFill>
        <p:spPr>
          <a:xfrm>
            <a:off x="2286746" y="1917215"/>
            <a:ext cx="1640281" cy="26231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Google Shape;75;p14"/>
          <p:cNvSpPr txBox="1">
            <a:spLocks noGrp="1"/>
          </p:cNvSpPr>
          <p:nvPr>
            <p:ph type="body" idx="4294967295"/>
          </p:nvPr>
        </p:nvSpPr>
        <p:spPr>
          <a:xfrm>
            <a:off x="114026" y="623375"/>
            <a:ext cx="7279133" cy="4436276"/>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SzPts val="1600"/>
              <a:buNone/>
            </a:pPr>
            <a:r>
              <a:rPr lang="en" sz="1100" b="1" u="sng" dirty="0">
                <a:solidFill>
                  <a:schemeClr val="bg2"/>
                </a:solidFill>
                <a:latin typeface="Nunito SemiBold"/>
                <a:ea typeface="Nunito SemiBold"/>
                <a:cs typeface="Nunito SemiBold"/>
                <a:sym typeface="Nunito SemiBold"/>
              </a:rPr>
              <a:t>Scouts</a:t>
            </a:r>
          </a:p>
          <a:p>
            <a:pPr marL="412750" indent="-285750">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Proven fundraisjng item helps get more consumes to say “yes” in support of Scouts adventure and Council Product Sale</a:t>
            </a:r>
          </a:p>
          <a:p>
            <a:pPr marL="412750" indent="-285750">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Lower priced value item offering gets more Scouts participating in the Council Product Sale and funding their Scouting Adventure</a:t>
            </a:r>
          </a:p>
          <a:p>
            <a:pPr marL="298450" indent="-171450">
              <a:buSzPts val="1600"/>
              <a:buFont typeface="Arial" panose="020B0604020202020204" pitchFamily="34" charset="0"/>
              <a:buChar char="•"/>
            </a:pPr>
            <a:endParaRPr lang="en" sz="1100" dirty="0">
              <a:solidFill>
                <a:schemeClr val="bg2"/>
              </a:solidFill>
              <a:latin typeface="Nunito SemiBold"/>
              <a:ea typeface="Nunito SemiBold"/>
              <a:cs typeface="Nunito SemiBold"/>
              <a:sym typeface="Nunito SemiBold"/>
            </a:endParaRPr>
          </a:p>
          <a:p>
            <a:pPr marL="127000" indent="0">
              <a:buSzPts val="1600"/>
              <a:buNone/>
            </a:pPr>
            <a:r>
              <a:rPr lang="en" sz="1100" b="1" u="sng" dirty="0">
                <a:solidFill>
                  <a:schemeClr val="bg2"/>
                </a:solidFill>
                <a:latin typeface="Nunito SemiBold"/>
                <a:ea typeface="Nunito SemiBold"/>
                <a:cs typeface="Nunito SemiBold"/>
                <a:sym typeface="Nunito SemiBold"/>
              </a:rPr>
              <a:t>Leaders</a:t>
            </a:r>
            <a:endParaRPr sz="1100" b="1" u="sng"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Unit Leaders and Scout Families have been asking for a lower priced product item in the Council Product Sale </a:t>
            </a:r>
          </a:p>
          <a:p>
            <a:pPr indent="-330200">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At $10 retail it easily fits right into Show &amp; Sell and Wagon Sale activities </a:t>
            </a:r>
          </a:p>
          <a:p>
            <a:pPr marL="298450" lvl="0" indent="-171450" algn="l" rtl="0">
              <a:spcBef>
                <a:spcPts val="0"/>
              </a:spcBef>
              <a:spcAft>
                <a:spcPts val="0"/>
              </a:spcAft>
              <a:buSzPts val="1600"/>
              <a:buFont typeface="Arial" panose="020B0604020202020204" pitchFamily="34" charset="0"/>
              <a:buChar char="•"/>
            </a:pPr>
            <a:endParaRPr lang="en" sz="1100" dirty="0">
              <a:solidFill>
                <a:schemeClr val="bg2"/>
              </a:solidFill>
              <a:latin typeface="Nunito SemiBold"/>
              <a:ea typeface="Nunito SemiBold"/>
              <a:cs typeface="Nunito SemiBold"/>
              <a:sym typeface="Nunito SemiBold"/>
            </a:endParaRPr>
          </a:p>
          <a:p>
            <a:pPr marL="127000" lvl="0" indent="0" algn="l" rtl="0">
              <a:spcBef>
                <a:spcPts val="0"/>
              </a:spcBef>
              <a:spcAft>
                <a:spcPts val="0"/>
              </a:spcAft>
              <a:buSzPts val="1600"/>
              <a:buNone/>
            </a:pPr>
            <a:r>
              <a:rPr lang="en" sz="1100" b="1" u="sng" dirty="0">
                <a:solidFill>
                  <a:schemeClr val="bg2"/>
                </a:solidFill>
                <a:latin typeface="Nunito SemiBold"/>
                <a:ea typeface="Nunito SemiBold"/>
                <a:cs typeface="Nunito SemiBold"/>
                <a:sym typeface="Nunito SemiBold"/>
              </a:rPr>
              <a:t>Supporters</a:t>
            </a:r>
            <a:endParaRPr sz="1100" b="1" u="sng"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Innovative packaging – Single serve portions</a:t>
            </a:r>
          </a:p>
          <a:p>
            <a:pPr marL="457200" lvl="0" indent="-330200" algn="l" rtl="0">
              <a:spcBef>
                <a:spcPts val="0"/>
              </a:spcBef>
              <a:spcAft>
                <a:spcPts val="0"/>
              </a:spcAft>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Heathier option to support Scouts - 9 grams of delicious protein in every meat stick</a:t>
            </a:r>
          </a:p>
          <a:p>
            <a:pPr marL="457200" lvl="0" indent="-330200" algn="l" rtl="0">
              <a:spcBef>
                <a:spcPts val="0"/>
              </a:spcBef>
              <a:spcAft>
                <a:spcPts val="0"/>
              </a:spcAft>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Broad consumer appeal for Country Meats multipack products</a:t>
            </a:r>
          </a:p>
          <a:p>
            <a:pPr marL="298450" lvl="0" indent="-171450" algn="l" rtl="0">
              <a:spcBef>
                <a:spcPts val="0"/>
              </a:spcBef>
              <a:spcAft>
                <a:spcPts val="0"/>
              </a:spcAft>
              <a:buSzPts val="1600"/>
              <a:buFont typeface="Arial" panose="020B0604020202020204" pitchFamily="34" charset="0"/>
              <a:buChar char="•"/>
            </a:pPr>
            <a:endParaRPr lang="en" sz="1100" dirty="0">
              <a:solidFill>
                <a:schemeClr val="bg2"/>
              </a:solidFill>
              <a:latin typeface="Nunito SemiBold"/>
              <a:ea typeface="Nunito SemiBold"/>
              <a:cs typeface="Nunito SemiBold"/>
              <a:sym typeface="Nunito SemiBold"/>
            </a:endParaRPr>
          </a:p>
          <a:p>
            <a:pPr marL="127000" lvl="0" indent="0" algn="l" rtl="0">
              <a:spcBef>
                <a:spcPts val="0"/>
              </a:spcBef>
              <a:spcAft>
                <a:spcPts val="0"/>
              </a:spcAft>
              <a:buSzPts val="1600"/>
              <a:buNone/>
            </a:pPr>
            <a:r>
              <a:rPr lang="en" sz="1100" b="1" u="sng" dirty="0">
                <a:solidFill>
                  <a:schemeClr val="bg2"/>
                </a:solidFill>
                <a:latin typeface="Nunito SemiBold"/>
                <a:ea typeface="Nunito SemiBold"/>
                <a:cs typeface="Nunito SemiBold"/>
                <a:sym typeface="Nunito SemiBold"/>
              </a:rPr>
              <a:t>Councils</a:t>
            </a:r>
          </a:p>
          <a:p>
            <a:pPr marL="457200" lvl="0" indent="-330200" algn="l" rtl="0">
              <a:spcBef>
                <a:spcPts val="0"/>
              </a:spcBef>
              <a:spcAft>
                <a:spcPts val="0"/>
              </a:spcAft>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Complimentary fundraising product item with proven sales results</a:t>
            </a:r>
          </a:p>
          <a:p>
            <a:pPr marL="457200" lvl="0" indent="-330200" algn="l" rtl="0">
              <a:spcBef>
                <a:spcPts val="0"/>
              </a:spcBef>
              <a:spcAft>
                <a:spcPts val="0"/>
              </a:spcAft>
              <a:buSzPts val="1600"/>
              <a:buFont typeface="Arial" panose="020B0604020202020204" pitchFamily="34" charset="0"/>
              <a:buChar char="•"/>
            </a:pPr>
            <a:r>
              <a:rPr lang="en" sz="1100" dirty="0">
                <a:solidFill>
                  <a:schemeClr val="bg2"/>
                </a:solidFill>
                <a:latin typeface="Nunito SemiBold"/>
                <a:ea typeface="Nunito SemiBold"/>
                <a:cs typeface="Nunito SemiBold"/>
                <a:sym typeface="Nunito SemiBold"/>
              </a:rPr>
              <a:t>Supporting Scouting with over $20 million in sales over the past 10 years!</a:t>
            </a:r>
          </a:p>
          <a:p>
            <a:pPr marL="457200" lvl="0" indent="-330200" algn="l" rtl="0">
              <a:spcBef>
                <a:spcPts val="0"/>
              </a:spcBef>
              <a:spcAft>
                <a:spcPts val="0"/>
              </a:spcAft>
              <a:buSzPts val="1600"/>
              <a:buFont typeface="Arial" panose="020B0604020202020204" pitchFamily="34" charset="0"/>
              <a:buChar char="•"/>
            </a:pPr>
            <a:r>
              <a:rPr lang="en-US" sz="1100" dirty="0">
                <a:solidFill>
                  <a:schemeClr val="bg2"/>
                </a:solidFill>
                <a:latin typeface="Nunito SemiBold"/>
                <a:ea typeface="Nunito SemiBold"/>
                <a:cs typeface="Nunito SemiBold"/>
                <a:sym typeface="Nunito SemiBold"/>
              </a:rPr>
              <a:t>A shelf-stable product that provides nutrition and </a:t>
            </a:r>
            <a:r>
              <a:rPr lang="en-US" sz="1100" u="sng" dirty="0">
                <a:solidFill>
                  <a:schemeClr val="bg2"/>
                </a:solidFill>
                <a:latin typeface="Nunito SemiBold"/>
                <a:ea typeface="Nunito SemiBold"/>
                <a:cs typeface="Nunito SemiBold"/>
                <a:sym typeface="Nunito SemiBold"/>
              </a:rPr>
              <a:t>value</a:t>
            </a:r>
            <a:r>
              <a:rPr lang="en-US" sz="1100" dirty="0">
                <a:solidFill>
                  <a:schemeClr val="bg2"/>
                </a:solidFill>
                <a:latin typeface="Nunito SemiBold"/>
                <a:ea typeface="Nunito SemiBold"/>
                <a:cs typeface="Nunito SemiBold"/>
                <a:sym typeface="Nunito SemiBold"/>
              </a:rPr>
              <a:t> to Scouting supporters</a:t>
            </a:r>
          </a:p>
          <a:p>
            <a:pPr marL="457200" lvl="0" indent="-330200" algn="l" rtl="0">
              <a:spcBef>
                <a:spcPts val="0"/>
              </a:spcBef>
              <a:spcAft>
                <a:spcPts val="0"/>
              </a:spcAft>
              <a:buSzPts val="1600"/>
              <a:buFont typeface="Arial" panose="020B0604020202020204" pitchFamily="34" charset="0"/>
              <a:buChar char="•"/>
            </a:pPr>
            <a:r>
              <a:rPr lang="en-US" sz="1100" dirty="0">
                <a:solidFill>
                  <a:schemeClr val="bg2"/>
                </a:solidFill>
                <a:latin typeface="Nunito SemiBold"/>
                <a:ea typeface="Nunito SemiBold"/>
                <a:cs typeface="Nunito SemiBold"/>
                <a:sym typeface="Nunito SemiBold"/>
              </a:rPr>
              <a:t>Country Meats products are Scout/Family-Friendly - Proven, Safe and Trusted</a:t>
            </a:r>
          </a:p>
          <a:p>
            <a:pPr marL="457200" marR="0" lvl="0" indent="-330200" algn="l" defTabSz="914400" rtl="0" eaLnBrk="1" fontAlgn="auto" latinLnBrk="0" hangingPunct="1">
              <a:lnSpc>
                <a:spcPct val="115000"/>
              </a:lnSpc>
              <a:spcBef>
                <a:spcPts val="0"/>
              </a:spcBef>
              <a:spcAft>
                <a:spcPts val="0"/>
              </a:spcAft>
              <a:buClr>
                <a:srgbClr val="737373"/>
              </a:buClr>
              <a:buSzPts val="1600"/>
              <a:buFont typeface="Arial" panose="020B0604020202020204" pitchFamily="34" charset="0"/>
              <a:buChar char="•"/>
              <a:tabLst/>
              <a:defRPr/>
            </a:pPr>
            <a:r>
              <a:rPr kumimoji="0" lang="en" sz="1100" b="0" i="0" u="none" strike="noStrike" kern="0" cap="none" spc="0" normalizeH="0" baseline="0" noProof="0" dirty="0">
                <a:ln>
                  <a:noFill/>
                </a:ln>
                <a:solidFill>
                  <a:srgbClr val="424242"/>
                </a:solidFill>
                <a:effectLst/>
                <a:uLnTx/>
                <a:uFillTx/>
                <a:latin typeface="Nunito SemiBold"/>
                <a:ea typeface="Nunito SemiBold"/>
                <a:cs typeface="Nunito SemiBold"/>
                <a:sym typeface="Nunito SemiBold"/>
              </a:rPr>
              <a:t>Country Meats Products are utilized at Philmont Scout Ranch and the Northern Tier</a:t>
            </a:r>
          </a:p>
          <a:p>
            <a:pPr marL="457200" lvl="0" indent="-330200" algn="l" rtl="0">
              <a:spcBef>
                <a:spcPts val="0"/>
              </a:spcBef>
              <a:spcAft>
                <a:spcPts val="0"/>
              </a:spcAft>
              <a:buSzPts val="1600"/>
              <a:buFont typeface="Nunito SemiBold"/>
              <a:buChar char="●"/>
            </a:pPr>
            <a:endParaRPr sz="8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endParaRPr sz="1600" dirty="0">
              <a:solidFill>
                <a:schemeClr val="bg2"/>
              </a:solidFill>
              <a:latin typeface="Nunito SemiBold"/>
              <a:ea typeface="Nunito SemiBold"/>
              <a:cs typeface="Nunito SemiBold"/>
              <a:sym typeface="Nunito SemiBold"/>
            </a:endParaRPr>
          </a:p>
        </p:txBody>
      </p:sp>
      <p:sp>
        <p:nvSpPr>
          <p:cNvPr id="77" name="Google Shape;77;p14"/>
          <p:cNvSpPr txBox="1">
            <a:spLocks noGrp="1"/>
          </p:cNvSpPr>
          <p:nvPr>
            <p:ph type="title" idx="4294967295"/>
          </p:nvPr>
        </p:nvSpPr>
        <p:spPr>
          <a:xfrm>
            <a:off x="54309" y="0"/>
            <a:ext cx="8368328" cy="6233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latin typeface="Nunito ExtraBold"/>
                <a:ea typeface="Nunito ExtraBold"/>
                <a:cs typeface="Nunito ExtraBold"/>
                <a:sym typeface="Nunito ExtraBold"/>
              </a:rPr>
              <a:t>Why Include Multipack Products?</a:t>
            </a:r>
            <a:endParaRPr dirty="0">
              <a:solidFill>
                <a:srgbClr val="000000"/>
              </a:solidFill>
              <a:latin typeface="Nunito ExtraBold"/>
              <a:ea typeface="Nunito ExtraBold"/>
              <a:cs typeface="Nunito ExtraBold"/>
              <a:sym typeface="Nunito ExtraBold"/>
            </a:endParaRPr>
          </a:p>
        </p:txBody>
      </p:sp>
      <p:pic>
        <p:nvPicPr>
          <p:cNvPr id="79" name="Google Shape;79;p14"/>
          <p:cNvPicPr preferRelativeResize="0"/>
          <p:nvPr/>
        </p:nvPicPr>
        <p:blipFill>
          <a:blip r:embed="rId3">
            <a:alphaModFix/>
          </a:blip>
          <a:stretch>
            <a:fillRect/>
          </a:stretch>
        </p:blipFill>
        <p:spPr>
          <a:xfrm>
            <a:off x="8246892" y="86005"/>
            <a:ext cx="715504" cy="490312"/>
          </a:xfrm>
          <a:prstGeom prst="rect">
            <a:avLst/>
          </a:prstGeom>
          <a:noFill/>
          <a:ln>
            <a:noFill/>
          </a:ln>
        </p:spPr>
      </p:pic>
      <p:pic>
        <p:nvPicPr>
          <p:cNvPr id="3" name="Picture 2">
            <a:extLst>
              <a:ext uri="{FF2B5EF4-FFF2-40B4-BE49-F238E27FC236}">
                <a16:creationId xmlns:a16="http://schemas.microsoft.com/office/drawing/2014/main" id="{81E58E60-3447-06CF-8408-52BEB716948B}"/>
              </a:ext>
            </a:extLst>
          </p:cNvPr>
          <p:cNvPicPr>
            <a:picLocks noChangeAspect="1"/>
          </p:cNvPicPr>
          <p:nvPr/>
        </p:nvPicPr>
        <p:blipFill>
          <a:blip r:embed="rId4"/>
          <a:stretch>
            <a:fillRect/>
          </a:stretch>
        </p:blipFill>
        <p:spPr>
          <a:xfrm>
            <a:off x="6555545" y="3558187"/>
            <a:ext cx="2418744" cy="1499308"/>
          </a:xfrm>
          <a:prstGeom prst="rect">
            <a:avLst/>
          </a:prstGeom>
        </p:spPr>
      </p:pic>
      <p:pic>
        <p:nvPicPr>
          <p:cNvPr id="5" name="Picture 4">
            <a:extLst>
              <a:ext uri="{FF2B5EF4-FFF2-40B4-BE49-F238E27FC236}">
                <a16:creationId xmlns:a16="http://schemas.microsoft.com/office/drawing/2014/main" id="{26B90ADF-0129-48A1-0EEE-216B57D9ECDF}"/>
              </a:ext>
            </a:extLst>
          </p:cNvPr>
          <p:cNvPicPr>
            <a:picLocks noChangeAspect="1"/>
          </p:cNvPicPr>
          <p:nvPr/>
        </p:nvPicPr>
        <p:blipFill>
          <a:blip r:embed="rId5"/>
          <a:stretch>
            <a:fillRect/>
          </a:stretch>
        </p:blipFill>
        <p:spPr>
          <a:xfrm>
            <a:off x="7448844" y="2200739"/>
            <a:ext cx="1596096" cy="1136039"/>
          </a:xfrm>
          <a:prstGeom prst="rect">
            <a:avLst/>
          </a:prstGeom>
        </p:spPr>
      </p:pic>
      <p:pic>
        <p:nvPicPr>
          <p:cNvPr id="7" name="Picture 6">
            <a:extLst>
              <a:ext uri="{FF2B5EF4-FFF2-40B4-BE49-F238E27FC236}">
                <a16:creationId xmlns:a16="http://schemas.microsoft.com/office/drawing/2014/main" id="{207F70FB-4057-8904-A173-CFDEA6329B4B}"/>
              </a:ext>
            </a:extLst>
          </p:cNvPr>
          <p:cNvPicPr>
            <a:picLocks noChangeAspect="1"/>
          </p:cNvPicPr>
          <p:nvPr/>
        </p:nvPicPr>
        <p:blipFill>
          <a:blip r:embed="rId6"/>
          <a:stretch>
            <a:fillRect/>
          </a:stretch>
        </p:blipFill>
        <p:spPr>
          <a:xfrm>
            <a:off x="7448844" y="722539"/>
            <a:ext cx="1610555" cy="12567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pic>
        <p:nvPicPr>
          <p:cNvPr id="2" name="Google Shape;78;p14">
            <a:extLst>
              <a:ext uri="{FF2B5EF4-FFF2-40B4-BE49-F238E27FC236}">
                <a16:creationId xmlns:a16="http://schemas.microsoft.com/office/drawing/2014/main" id="{0BBEF092-29E7-39EE-95C8-50B204EF24EB}"/>
              </a:ext>
            </a:extLst>
          </p:cNvPr>
          <p:cNvPicPr preferRelativeResize="0"/>
          <p:nvPr/>
        </p:nvPicPr>
        <p:blipFill>
          <a:blip r:embed="rId3">
            <a:alphaModFix amt="4000"/>
          </a:blip>
          <a:stretch>
            <a:fillRect/>
          </a:stretch>
        </p:blipFill>
        <p:spPr>
          <a:xfrm>
            <a:off x="-1" y="2418425"/>
            <a:ext cx="9144001" cy="2664175"/>
          </a:xfrm>
          <a:prstGeom prst="rect">
            <a:avLst/>
          </a:prstGeom>
          <a:noFill/>
          <a:ln>
            <a:noFill/>
          </a:ln>
        </p:spPr>
      </p:pic>
      <p:sp>
        <p:nvSpPr>
          <p:cNvPr id="84" name="Google Shape;84;p15"/>
          <p:cNvSpPr txBox="1">
            <a:spLocks noGrp="1"/>
          </p:cNvSpPr>
          <p:nvPr>
            <p:ph type="body" idx="4294967295"/>
          </p:nvPr>
        </p:nvSpPr>
        <p:spPr>
          <a:xfrm>
            <a:off x="263814" y="773143"/>
            <a:ext cx="8781711" cy="408489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Country Meats Multipacks were created to help raise more money in less time</a:t>
            </a:r>
            <a:endParaRPr sz="1600" dirty="0">
              <a:solidFill>
                <a:schemeClr val="bg2"/>
              </a:solidFill>
              <a:latin typeface="Nunito SemiBold"/>
              <a:ea typeface="Nunito SemiBold"/>
              <a:cs typeface="Nunito SemiBold"/>
              <a:sym typeface="Nunito SemiBold"/>
            </a:endParaRPr>
          </a:p>
          <a:p>
            <a:pPr indent="-330200">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indent="-330200">
              <a:buSzPts val="1600"/>
              <a:buFont typeface="Nunito SemiBold"/>
              <a:buChar char="●"/>
            </a:pPr>
            <a:r>
              <a:rPr lang="en" sz="1600" dirty="0">
                <a:solidFill>
                  <a:schemeClr val="bg2"/>
                </a:solidFill>
                <a:latin typeface="Nunito SemiBold"/>
                <a:ea typeface="Nunito SemiBold"/>
                <a:cs typeface="Nunito SemiBold"/>
                <a:sym typeface="Nunito SemiBold"/>
              </a:rPr>
              <a:t>Reduces the complexity of Scouts creating bundles or selling sticks individually</a:t>
            </a:r>
            <a:endParaRPr sz="1600" dirty="0">
              <a:solidFill>
                <a:schemeClr val="bg2"/>
              </a:solidFill>
              <a:latin typeface="Nunito SemiBold"/>
              <a:ea typeface="Nunito SemiBold"/>
              <a:cs typeface="Nunito SemiBold"/>
              <a:sym typeface="Nunito SemiBold"/>
            </a:endParaRPr>
          </a:p>
          <a:p>
            <a:pPr marL="457200" lvl="0" indent="-330200" algn="l" rtl="0">
              <a:lnSpc>
                <a:spcPct val="115000"/>
              </a:lnSpc>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lnSpc>
                <a:spcPct val="115000"/>
              </a:lnSpc>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Supports increased Product Sale participation</a:t>
            </a:r>
          </a:p>
          <a:p>
            <a:pPr marL="457200" lvl="0" indent="-330200" algn="l" rtl="0">
              <a:lnSpc>
                <a:spcPct val="115000"/>
              </a:lnSpc>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lnSpc>
                <a:spcPct val="115000"/>
              </a:lnSpc>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Increases consumer support and Scout sales success</a:t>
            </a:r>
          </a:p>
          <a:p>
            <a:pPr marL="457200" lvl="0" indent="-330200" algn="l" rtl="0">
              <a:lnSpc>
                <a:spcPct val="115000"/>
              </a:lnSpc>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lnSpc>
                <a:spcPct val="115000"/>
              </a:lnSpc>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Compliments other Council-led product sales efforts</a:t>
            </a:r>
          </a:p>
          <a:p>
            <a:pPr marL="457200" lvl="0" indent="-330200" algn="l" rtl="0">
              <a:lnSpc>
                <a:spcPct val="115000"/>
              </a:lnSpc>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lnSpc>
                <a:spcPct val="115000"/>
              </a:lnSpc>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Creates excitement in the Council Product Sale</a:t>
            </a:r>
          </a:p>
          <a:p>
            <a:pPr marL="457200" lvl="0" indent="-330200" algn="l" rtl="0">
              <a:lnSpc>
                <a:spcPct val="115000"/>
              </a:lnSpc>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lnSpc>
                <a:spcPct val="115000"/>
              </a:lnSpc>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Helps Scouts to earn their way!</a:t>
            </a:r>
            <a:endParaRPr sz="1600" dirty="0">
              <a:solidFill>
                <a:schemeClr val="bg2"/>
              </a:solidFill>
              <a:latin typeface="Nunito SemiBold"/>
              <a:ea typeface="Nunito SemiBold"/>
              <a:cs typeface="Nunito SemiBold"/>
              <a:sym typeface="Nunito SemiBold"/>
            </a:endParaRPr>
          </a:p>
        </p:txBody>
      </p:sp>
      <p:sp>
        <p:nvSpPr>
          <p:cNvPr id="86" name="Google Shape;86;p15"/>
          <p:cNvSpPr txBox="1">
            <a:spLocks noGrp="1"/>
          </p:cNvSpPr>
          <p:nvPr>
            <p:ph type="title" idx="4294967295"/>
          </p:nvPr>
        </p:nvSpPr>
        <p:spPr>
          <a:xfrm>
            <a:off x="1849166" y="73740"/>
            <a:ext cx="5445666" cy="62461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latin typeface="Nunito ExtraBold"/>
                <a:ea typeface="Nunito ExtraBold"/>
                <a:cs typeface="Nunito ExtraBold"/>
                <a:sym typeface="Nunito ExtraBold"/>
              </a:rPr>
              <a:t>Multipack Product Benefits</a:t>
            </a:r>
            <a:endParaRPr dirty="0">
              <a:solidFill>
                <a:srgbClr val="000000"/>
              </a:solidFill>
              <a:latin typeface="Nunito ExtraBold"/>
              <a:ea typeface="Nunito ExtraBold"/>
              <a:cs typeface="Nunito ExtraBold"/>
              <a:sym typeface="Nunito ExtraBold"/>
            </a:endParaRPr>
          </a:p>
        </p:txBody>
      </p:sp>
      <p:pic>
        <p:nvPicPr>
          <p:cNvPr id="87" name="Google Shape;87;p15"/>
          <p:cNvPicPr preferRelativeResize="0"/>
          <p:nvPr/>
        </p:nvPicPr>
        <p:blipFill>
          <a:blip r:embed="rId4">
            <a:alphaModFix/>
          </a:blip>
          <a:stretch>
            <a:fillRect/>
          </a:stretch>
        </p:blipFill>
        <p:spPr>
          <a:xfrm>
            <a:off x="8215531" y="133063"/>
            <a:ext cx="666267" cy="507017"/>
          </a:xfrm>
          <a:prstGeom prst="rect">
            <a:avLst/>
          </a:prstGeom>
          <a:noFill/>
          <a:ln>
            <a:noFill/>
          </a:ln>
        </p:spPr>
      </p:pic>
      <p:sp>
        <p:nvSpPr>
          <p:cNvPr id="3" name="TextBox 2">
            <a:extLst>
              <a:ext uri="{FF2B5EF4-FFF2-40B4-BE49-F238E27FC236}">
                <a16:creationId xmlns:a16="http://schemas.microsoft.com/office/drawing/2014/main" id="{181D828E-EB72-1BE5-C458-437DB071A778}"/>
              </a:ext>
            </a:extLst>
          </p:cNvPr>
          <p:cNvSpPr txBox="1"/>
          <p:nvPr/>
        </p:nvSpPr>
        <p:spPr>
          <a:xfrm>
            <a:off x="6600086" y="2175573"/>
            <a:ext cx="2058577" cy="523220"/>
          </a:xfrm>
          <a:prstGeom prst="rect">
            <a:avLst/>
          </a:prstGeom>
          <a:noFill/>
        </p:spPr>
        <p:txBody>
          <a:bodyPr wrap="none" rtlCol="0">
            <a:spAutoFit/>
          </a:bodyPr>
          <a:lstStyle/>
          <a:p>
            <a:r>
              <a:rPr lang="en-US" b="1" dirty="0"/>
              <a:t>Top 3 Flavors!</a:t>
            </a:r>
          </a:p>
          <a:p>
            <a:r>
              <a:rPr lang="en-US" dirty="0"/>
              <a:t>Original, Sweet &amp; Spicy</a:t>
            </a:r>
          </a:p>
        </p:txBody>
      </p:sp>
      <p:pic>
        <p:nvPicPr>
          <p:cNvPr id="4" name="Picture 3" descr="A package of barbecue sticks&#10;&#10;Description automatically generated">
            <a:extLst>
              <a:ext uri="{FF2B5EF4-FFF2-40B4-BE49-F238E27FC236}">
                <a16:creationId xmlns:a16="http://schemas.microsoft.com/office/drawing/2014/main" id="{C8FD9281-985F-CDAA-1725-864C5D41D3F8}"/>
              </a:ext>
            </a:extLst>
          </p:cNvPr>
          <p:cNvPicPr>
            <a:picLocks noChangeAspect="1"/>
          </p:cNvPicPr>
          <p:nvPr/>
        </p:nvPicPr>
        <p:blipFill>
          <a:blip r:embed="rId5"/>
          <a:stretch>
            <a:fillRect/>
          </a:stretch>
        </p:blipFill>
        <p:spPr>
          <a:xfrm>
            <a:off x="5682900" y="2742723"/>
            <a:ext cx="1640281" cy="2121848"/>
          </a:xfrm>
          <a:prstGeom prst="rect">
            <a:avLst/>
          </a:prstGeom>
        </p:spPr>
      </p:pic>
      <p:pic>
        <p:nvPicPr>
          <p:cNvPr id="5" name="Picture 4" descr="A package of smoked sticks&#10;&#10;Description automatically generated">
            <a:extLst>
              <a:ext uri="{FF2B5EF4-FFF2-40B4-BE49-F238E27FC236}">
                <a16:creationId xmlns:a16="http://schemas.microsoft.com/office/drawing/2014/main" id="{DFC9F9A2-1C5B-971C-944D-666C7BE488C7}"/>
              </a:ext>
            </a:extLst>
          </p:cNvPr>
          <p:cNvPicPr>
            <a:picLocks noChangeAspect="1"/>
          </p:cNvPicPr>
          <p:nvPr/>
        </p:nvPicPr>
        <p:blipFill>
          <a:blip r:embed="rId6"/>
          <a:stretch>
            <a:fillRect/>
          </a:stretch>
        </p:blipFill>
        <p:spPr>
          <a:xfrm>
            <a:off x="6727845" y="2720993"/>
            <a:ext cx="1640281" cy="2143578"/>
          </a:xfrm>
          <a:prstGeom prst="rect">
            <a:avLst/>
          </a:prstGeom>
        </p:spPr>
      </p:pic>
      <p:pic>
        <p:nvPicPr>
          <p:cNvPr id="6" name="Picture 5" descr="A package of sausage sticks&#10;&#10;Description automatically generated">
            <a:extLst>
              <a:ext uri="{FF2B5EF4-FFF2-40B4-BE49-F238E27FC236}">
                <a16:creationId xmlns:a16="http://schemas.microsoft.com/office/drawing/2014/main" id="{8B309C90-F47A-4A10-D847-2E0A45822564}"/>
              </a:ext>
            </a:extLst>
          </p:cNvPr>
          <p:cNvPicPr>
            <a:picLocks noChangeAspect="1"/>
          </p:cNvPicPr>
          <p:nvPr/>
        </p:nvPicPr>
        <p:blipFill>
          <a:blip r:embed="rId7"/>
          <a:stretch>
            <a:fillRect/>
          </a:stretch>
        </p:blipFill>
        <p:spPr>
          <a:xfrm>
            <a:off x="7728523" y="2736185"/>
            <a:ext cx="1640281" cy="20721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6"/>
          <p:cNvSpPr txBox="1">
            <a:spLocks noGrp="1"/>
          </p:cNvSpPr>
          <p:nvPr>
            <p:ph type="body" idx="4294967295"/>
          </p:nvPr>
        </p:nvSpPr>
        <p:spPr>
          <a:xfrm>
            <a:off x="66907" y="737126"/>
            <a:ext cx="9010186" cy="3873208"/>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$10 Suggested Retail – Terrific price point to attract consumer support</a:t>
            </a:r>
          </a:p>
          <a:p>
            <a:pPr marL="457200" lvl="0" indent="-330200" algn="l" rtl="0">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62.5% Scouting Profit - Industry proven fundraising product that consumers enjoy</a:t>
            </a:r>
            <a:endParaRPr sz="16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 sz="1600" dirty="0">
                <a:solidFill>
                  <a:schemeClr val="bg2"/>
                </a:solidFill>
                <a:latin typeface="Nunito SemiBold"/>
                <a:ea typeface="Nunito SemiBold"/>
                <a:cs typeface="Nunito SemiBold"/>
                <a:sym typeface="Nunito SemiBold"/>
              </a:rPr>
              <a:t>Simple product configuration to help make Product Sale as effective as possible:</a:t>
            </a:r>
            <a:endParaRPr sz="1600" dirty="0">
              <a:solidFill>
                <a:schemeClr val="bg2"/>
              </a:solidFill>
              <a:latin typeface="Nunito SemiBold"/>
              <a:ea typeface="Nunito SemiBold"/>
              <a:cs typeface="Nunito SemiBold"/>
              <a:sym typeface="Nunito SemiBold"/>
            </a:endParaRPr>
          </a:p>
          <a:p>
            <a:pPr marL="914400" lvl="1" indent="-317500" algn="l" rtl="0">
              <a:spcBef>
                <a:spcPts val="0"/>
              </a:spcBef>
              <a:spcAft>
                <a:spcPts val="0"/>
              </a:spcAft>
              <a:buSzPts val="1400"/>
              <a:buFont typeface="Nunito SemiBold"/>
              <a:buChar char="○"/>
            </a:pPr>
            <a:r>
              <a:rPr lang="en" dirty="0">
                <a:solidFill>
                  <a:schemeClr val="bg2"/>
                </a:solidFill>
                <a:latin typeface="Nunito SemiBold"/>
                <a:ea typeface="Nunito SemiBold"/>
                <a:cs typeface="Nunito SemiBold"/>
                <a:sym typeface="Nunito SemiBold"/>
              </a:rPr>
              <a:t>Ordered at the case level – 40 containers per case ($400 retail value)</a:t>
            </a:r>
            <a:endParaRPr dirty="0">
              <a:solidFill>
                <a:schemeClr val="bg2"/>
              </a:solidFill>
              <a:latin typeface="Nunito SemiBold"/>
              <a:ea typeface="Nunito SemiBold"/>
              <a:cs typeface="Nunito SemiBold"/>
              <a:sym typeface="Nunito SemiBold"/>
            </a:endParaRPr>
          </a:p>
          <a:p>
            <a:pPr marL="914400" lvl="1" indent="-317500" algn="l" rtl="0">
              <a:spcBef>
                <a:spcPts val="0"/>
              </a:spcBef>
              <a:spcAft>
                <a:spcPts val="0"/>
              </a:spcAft>
              <a:buSzPts val="1400"/>
              <a:buFont typeface="Nunito SemiBold"/>
              <a:buChar char="○"/>
            </a:pPr>
            <a:r>
              <a:rPr lang="en" dirty="0">
                <a:solidFill>
                  <a:schemeClr val="bg2"/>
                </a:solidFill>
                <a:latin typeface="Nunito SemiBold"/>
                <a:ea typeface="Nunito SemiBold"/>
                <a:cs typeface="Nunito SemiBold"/>
                <a:sym typeface="Nunito SemiBold"/>
              </a:rPr>
              <a:t>Choose from three available flavors, at the case level:</a:t>
            </a:r>
            <a:endParaRPr dirty="0">
              <a:solidFill>
                <a:schemeClr val="bg2"/>
              </a:solidFill>
              <a:latin typeface="Nunito SemiBold"/>
              <a:ea typeface="Nunito SemiBold"/>
              <a:cs typeface="Nunito SemiBold"/>
              <a:sym typeface="Nunito SemiBold"/>
            </a:endParaRPr>
          </a:p>
          <a:p>
            <a:pPr marL="1371600" lvl="2" indent="-304800" algn="l" rtl="0">
              <a:spcBef>
                <a:spcPts val="0"/>
              </a:spcBef>
              <a:spcAft>
                <a:spcPts val="0"/>
              </a:spcAft>
              <a:buSzPts val="1200"/>
              <a:buFont typeface="Nunito SemiBold"/>
              <a:buChar char="■"/>
            </a:pPr>
            <a:r>
              <a:rPr lang="en" sz="1200" dirty="0">
                <a:solidFill>
                  <a:schemeClr val="bg2"/>
                </a:solidFill>
                <a:latin typeface="Nunito SemiBold"/>
                <a:ea typeface="Nunito SemiBold"/>
                <a:cs typeface="Nunito SemiBold"/>
                <a:sym typeface="Nunito SemiBold"/>
              </a:rPr>
              <a:t>Classic -Original Smoked Hickory</a:t>
            </a:r>
            <a:endParaRPr sz="1200" dirty="0">
              <a:solidFill>
                <a:schemeClr val="bg2"/>
              </a:solidFill>
              <a:latin typeface="Nunito SemiBold"/>
              <a:ea typeface="Nunito SemiBold"/>
              <a:cs typeface="Nunito SemiBold"/>
              <a:sym typeface="Nunito SemiBold"/>
            </a:endParaRPr>
          </a:p>
          <a:p>
            <a:pPr marL="1371600" lvl="2" indent="-304800" algn="l" rtl="0">
              <a:spcBef>
                <a:spcPts val="0"/>
              </a:spcBef>
              <a:spcAft>
                <a:spcPts val="0"/>
              </a:spcAft>
              <a:buSzPts val="1200"/>
              <a:buFont typeface="Nunito SemiBold"/>
              <a:buChar char="■"/>
            </a:pPr>
            <a:r>
              <a:rPr lang="en" sz="1200" dirty="0">
                <a:solidFill>
                  <a:schemeClr val="bg2"/>
                </a:solidFill>
                <a:latin typeface="Nunito SemiBold"/>
                <a:ea typeface="Nunito SemiBold"/>
                <a:cs typeface="Nunito SemiBold"/>
                <a:sym typeface="Nunito SemiBold"/>
              </a:rPr>
              <a:t>Sweet - Sweet BBQ</a:t>
            </a:r>
            <a:endParaRPr sz="1200" dirty="0">
              <a:solidFill>
                <a:schemeClr val="bg2"/>
              </a:solidFill>
              <a:latin typeface="Nunito SemiBold"/>
              <a:ea typeface="Nunito SemiBold"/>
              <a:cs typeface="Nunito SemiBold"/>
              <a:sym typeface="Nunito SemiBold"/>
            </a:endParaRPr>
          </a:p>
          <a:p>
            <a:pPr marL="1371600" lvl="2" indent="-304800" algn="l" rtl="0">
              <a:spcBef>
                <a:spcPts val="0"/>
              </a:spcBef>
              <a:spcAft>
                <a:spcPts val="0"/>
              </a:spcAft>
              <a:buSzPts val="1200"/>
              <a:buFont typeface="Nunito SemiBold"/>
              <a:buChar char="■"/>
            </a:pPr>
            <a:r>
              <a:rPr lang="en" sz="1200" dirty="0">
                <a:solidFill>
                  <a:schemeClr val="bg2"/>
                </a:solidFill>
                <a:latin typeface="Nunito SemiBold"/>
                <a:ea typeface="Nunito SemiBold"/>
                <a:cs typeface="Nunito SemiBold"/>
                <a:sym typeface="Nunito SemiBold"/>
              </a:rPr>
              <a:t>Spicy - Hot Cajun</a:t>
            </a:r>
            <a:endParaRPr sz="12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US" sz="1600" dirty="0">
                <a:solidFill>
                  <a:schemeClr val="bg2"/>
                </a:solidFill>
                <a:latin typeface="Nunito SemiBold"/>
                <a:ea typeface="Nunito SemiBold"/>
                <a:cs typeface="Nunito SemiBold"/>
                <a:sym typeface="Nunito SemiBold"/>
              </a:rPr>
              <a:t>Unit commission rates are determined by the Council</a:t>
            </a:r>
          </a:p>
          <a:p>
            <a:pPr indent="-330200">
              <a:buSzPts val="1600"/>
              <a:buFont typeface="Nunito SemiBold"/>
              <a:buChar char="●"/>
            </a:pPr>
            <a:r>
              <a:rPr lang="en-US" sz="1600" dirty="0">
                <a:solidFill>
                  <a:schemeClr val="bg2"/>
                </a:solidFill>
                <a:latin typeface="Nunito SemiBold"/>
                <a:ea typeface="Nunito SemiBold"/>
                <a:cs typeface="Nunito SemiBold"/>
                <a:sym typeface="Nunito SemiBold"/>
              </a:rPr>
              <a:t>Council can invoice Unit for the retail value of the product ordered, minus Unit commission</a:t>
            </a:r>
          </a:p>
          <a:p>
            <a:pPr marL="457200" lvl="0" indent="-330200" algn="l" rtl="0">
              <a:spcBef>
                <a:spcPts val="0"/>
              </a:spcBef>
              <a:spcAft>
                <a:spcPts val="0"/>
              </a:spcAft>
              <a:buSzPts val="1600"/>
              <a:buFont typeface="Nunito SemiBold"/>
              <a:buChar char="●"/>
            </a:pPr>
            <a:r>
              <a:rPr lang="en-US" sz="1600" dirty="0">
                <a:solidFill>
                  <a:schemeClr val="bg2"/>
                </a:solidFill>
                <a:latin typeface="Nunito SemiBold"/>
                <a:ea typeface="Nunito SemiBold"/>
                <a:cs typeface="Nunito SemiBold"/>
                <a:sym typeface="Nunito SemiBold"/>
              </a:rPr>
              <a:t>Council assumes financial responsibility of product - Payment terms provided, Net 30</a:t>
            </a:r>
          </a:p>
          <a:p>
            <a:pPr marL="457200" lvl="0" indent="-330200" algn="l" rtl="0">
              <a:spcBef>
                <a:spcPts val="0"/>
              </a:spcBef>
              <a:spcAft>
                <a:spcPts val="0"/>
              </a:spcAft>
              <a:buSzPts val="1600"/>
              <a:buFont typeface="Nunito SemiBold"/>
              <a:buChar char="●"/>
            </a:pPr>
            <a:r>
              <a:rPr lang="en-US" sz="1600" dirty="0">
                <a:solidFill>
                  <a:schemeClr val="bg2"/>
                </a:solidFill>
                <a:latin typeface="Nunito SemiBold"/>
                <a:ea typeface="Nunito SemiBold"/>
                <a:cs typeface="Nunito SemiBold"/>
                <a:sym typeface="Nunito SemiBold"/>
              </a:rPr>
              <a:t>Free Shipping to Council Location</a:t>
            </a:r>
          </a:p>
          <a:p>
            <a:pPr indent="-330200">
              <a:buSzPts val="1600"/>
              <a:buFont typeface="Nunito SemiBold"/>
              <a:buChar char="●"/>
            </a:pPr>
            <a:r>
              <a:rPr lang="en-US" sz="1600" dirty="0">
                <a:solidFill>
                  <a:schemeClr val="bg2"/>
                </a:solidFill>
                <a:latin typeface="Nunito SemiBold"/>
                <a:ea typeface="Nunito SemiBold"/>
                <a:cs typeface="Nunito SemiBold"/>
                <a:sym typeface="Nunito SemiBold"/>
              </a:rPr>
              <a:t>No Minimum orders </a:t>
            </a:r>
          </a:p>
          <a:p>
            <a:pPr indent="-330200">
              <a:buSzPts val="1600"/>
              <a:buFont typeface="Nunito SemiBold"/>
              <a:buChar char="●"/>
            </a:pPr>
            <a:r>
              <a:rPr lang="en-US" sz="1600" dirty="0">
                <a:solidFill>
                  <a:schemeClr val="bg2"/>
                </a:solidFill>
                <a:latin typeface="Nunito SemiBold"/>
                <a:ea typeface="Nunito SemiBold"/>
                <a:cs typeface="Nunito SemiBold"/>
                <a:sym typeface="Nunito SemiBold"/>
              </a:rPr>
              <a:t>Low turn-around time</a:t>
            </a:r>
          </a:p>
          <a:p>
            <a:pPr marL="457200" lvl="0" indent="-330200" algn="l" rtl="0">
              <a:spcBef>
                <a:spcPts val="0"/>
              </a:spcBef>
              <a:spcAft>
                <a:spcPts val="0"/>
              </a:spcAft>
              <a:buSzPts val="1600"/>
              <a:buFont typeface="Nunito SemiBold"/>
              <a:buChar char="●"/>
            </a:pPr>
            <a:endParaRPr lang="en-US" sz="1600" dirty="0">
              <a:solidFill>
                <a:schemeClr val="bg2"/>
              </a:solidFill>
              <a:latin typeface="Nunito SemiBold"/>
              <a:ea typeface="Nunito SemiBold"/>
              <a:cs typeface="Nunito SemiBold"/>
              <a:sym typeface="Nunito SemiBold"/>
            </a:endParaRPr>
          </a:p>
        </p:txBody>
      </p:sp>
      <p:sp>
        <p:nvSpPr>
          <p:cNvPr id="94" name="Google Shape;94;p16"/>
          <p:cNvSpPr txBox="1">
            <a:spLocks noGrp="1"/>
          </p:cNvSpPr>
          <p:nvPr>
            <p:ph type="title" idx="4294967295"/>
          </p:nvPr>
        </p:nvSpPr>
        <p:spPr>
          <a:xfrm>
            <a:off x="2027645" y="25730"/>
            <a:ext cx="508871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000000"/>
                </a:solidFill>
                <a:latin typeface="Nunito ExtraBold"/>
                <a:ea typeface="Nunito ExtraBold"/>
                <a:cs typeface="Nunito ExtraBold"/>
                <a:sym typeface="Nunito ExtraBold"/>
              </a:rPr>
              <a:t>Simple, Effective, Profitable</a:t>
            </a:r>
            <a:endParaRPr sz="2800" dirty="0">
              <a:solidFill>
                <a:srgbClr val="000000"/>
              </a:solidFill>
              <a:latin typeface="Nunito ExtraBold"/>
              <a:ea typeface="Nunito ExtraBold"/>
              <a:cs typeface="Nunito ExtraBold"/>
              <a:sym typeface="Nunito ExtraBold"/>
            </a:endParaRPr>
          </a:p>
        </p:txBody>
      </p:sp>
      <p:sp>
        <p:nvSpPr>
          <p:cNvPr id="95" name="Google Shape;95;p16"/>
          <p:cNvSpPr txBox="1"/>
          <p:nvPr/>
        </p:nvSpPr>
        <p:spPr>
          <a:xfrm>
            <a:off x="1003466" y="4610334"/>
            <a:ext cx="7559100" cy="50743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dirty="0">
                <a:solidFill>
                  <a:schemeClr val="bg2"/>
                </a:solidFill>
                <a:latin typeface="Nunito SemiBold"/>
                <a:ea typeface="Nunito SemiBold"/>
                <a:cs typeface="Nunito SemiBold"/>
                <a:sym typeface="Nunito SemiBold"/>
              </a:rPr>
              <a:t>Note: While this product is part of the overall Council Product Sale, it is conducted outside of any sales apps or standard ordering platforms so you will need to collect the money from your sale via cash or a credit card reader program.</a:t>
            </a:r>
            <a:endParaRPr sz="1000" dirty="0">
              <a:solidFill>
                <a:schemeClr val="bg2"/>
              </a:solidFill>
              <a:latin typeface="Roboto"/>
              <a:ea typeface="Roboto"/>
              <a:cs typeface="Roboto"/>
              <a:sym typeface="Roboto"/>
            </a:endParaRPr>
          </a:p>
        </p:txBody>
      </p:sp>
      <p:pic>
        <p:nvPicPr>
          <p:cNvPr id="96" name="Google Shape;96;p16"/>
          <p:cNvPicPr preferRelativeResize="0"/>
          <p:nvPr/>
        </p:nvPicPr>
        <p:blipFill>
          <a:blip r:embed="rId3">
            <a:alphaModFix/>
          </a:blip>
          <a:stretch>
            <a:fillRect/>
          </a:stretch>
        </p:blipFill>
        <p:spPr>
          <a:xfrm>
            <a:off x="7963475" y="133063"/>
            <a:ext cx="918324" cy="623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6"/>
          <p:cNvSpPr txBox="1">
            <a:spLocks noGrp="1"/>
          </p:cNvSpPr>
          <p:nvPr>
            <p:ph type="body" idx="4294967295"/>
          </p:nvPr>
        </p:nvSpPr>
        <p:spPr>
          <a:xfrm>
            <a:off x="584733" y="504828"/>
            <a:ext cx="5004350" cy="4413420"/>
          </a:xfrm>
          <a:prstGeom prst="rect">
            <a:avLst/>
          </a:prstGeom>
        </p:spPr>
        <p:txBody>
          <a:bodyPr spcFirstLastPara="1" wrap="square" lIns="91425" tIns="91425" rIns="91425" bIns="91425" anchor="t" anchorCtr="0">
            <a:noAutofit/>
          </a:bodyPr>
          <a:lstStyle/>
          <a:p>
            <a:pPr marL="584200" lvl="1" indent="0">
              <a:spcBef>
                <a:spcPts val="0"/>
              </a:spcBef>
              <a:buSzPts val="1600"/>
              <a:buNone/>
            </a:pPr>
            <a:endParaRPr lang="en" sz="12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 sz="1400" b="1" dirty="0">
                <a:solidFill>
                  <a:schemeClr val="bg2"/>
                </a:solidFill>
                <a:latin typeface="Nunito SemiBold"/>
                <a:ea typeface="Nunito SemiBold"/>
                <a:cs typeface="Nunito SemiBold"/>
                <a:sym typeface="Nunito SemiBold"/>
              </a:rPr>
              <a:t>25 Units Participating</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3 cases per Unit = 	$30,000 </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5 cases per Unit = 	$50,000</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8 cases per Unit = 	$80,000</a:t>
            </a:r>
          </a:p>
          <a:p>
            <a:pPr marL="127000" lvl="0" indent="0" algn="l" rtl="0">
              <a:spcBef>
                <a:spcPts val="0"/>
              </a:spcBef>
              <a:spcAft>
                <a:spcPts val="0"/>
              </a:spcAft>
              <a:buSzPts val="1600"/>
              <a:buNone/>
            </a:pPr>
            <a:endParaRPr lang="en" sz="1400" dirty="0">
              <a:solidFill>
                <a:schemeClr val="bg2"/>
              </a:solidFill>
              <a:latin typeface="Nunito SemiBold"/>
              <a:ea typeface="Nunito SemiBold"/>
              <a:cs typeface="Nunito SemiBold"/>
              <a:sym typeface="Nunito SemiBold"/>
            </a:endParaRPr>
          </a:p>
          <a:p>
            <a:pPr marL="127000" lvl="0" indent="0" algn="l" rtl="0">
              <a:spcBef>
                <a:spcPts val="0"/>
              </a:spcBef>
              <a:spcAft>
                <a:spcPts val="0"/>
              </a:spcAft>
              <a:buSzPts val="1600"/>
              <a:buNone/>
            </a:pPr>
            <a:endParaRPr lang="en" sz="14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 sz="1400" b="1" dirty="0">
                <a:solidFill>
                  <a:schemeClr val="bg2"/>
                </a:solidFill>
                <a:latin typeface="Nunito SemiBold"/>
                <a:ea typeface="Nunito SemiBold"/>
                <a:cs typeface="Nunito SemiBold"/>
                <a:sym typeface="Nunito SemiBold"/>
              </a:rPr>
              <a:t>50 Units Participating</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3 cases per Unit = 	$60,000</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5 cases per Unit = 	$100,000</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8 cases per Unit = 	$160,000</a:t>
            </a:r>
          </a:p>
          <a:p>
            <a:pPr marL="457200" lvl="0" indent="-330200" algn="l" rtl="0">
              <a:spcBef>
                <a:spcPts val="0"/>
              </a:spcBef>
              <a:spcAft>
                <a:spcPts val="0"/>
              </a:spcAft>
              <a:buSzPts val="1600"/>
              <a:buFont typeface="Nunito SemiBold"/>
              <a:buChar char="●"/>
            </a:pPr>
            <a:endParaRPr lang="en" sz="14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endParaRPr lang="en" sz="14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r>
              <a:rPr lang="en" sz="1400" b="1" dirty="0">
                <a:solidFill>
                  <a:schemeClr val="bg2"/>
                </a:solidFill>
                <a:latin typeface="Nunito SemiBold"/>
                <a:ea typeface="Nunito SemiBold"/>
                <a:cs typeface="Nunito SemiBold"/>
                <a:sym typeface="Nunito SemiBold"/>
              </a:rPr>
              <a:t>100 Units Participating</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3 cases per Unit = 	$120,000</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5 cases per Unit = 	$200,000</a:t>
            </a:r>
          </a:p>
          <a:p>
            <a:pPr lvl="1" indent="-330200">
              <a:spcBef>
                <a:spcPts val="0"/>
              </a:spcBef>
              <a:buSzPts val="1600"/>
              <a:buFont typeface="Nunito SemiBold"/>
              <a:buChar char="●"/>
            </a:pPr>
            <a:r>
              <a:rPr lang="en" dirty="0">
                <a:solidFill>
                  <a:schemeClr val="bg2"/>
                </a:solidFill>
                <a:latin typeface="Nunito SemiBold"/>
                <a:ea typeface="Nunito SemiBold"/>
                <a:cs typeface="Nunito SemiBold"/>
                <a:sym typeface="Nunito SemiBold"/>
              </a:rPr>
              <a:t>@ 8 cases per Unit = 	$320,000</a:t>
            </a:r>
          </a:p>
          <a:p>
            <a:pPr lvl="1" indent="-330200">
              <a:spcBef>
                <a:spcPts val="0"/>
              </a:spcBef>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457200" lvl="0" indent="-330200" algn="l" rtl="0">
              <a:spcBef>
                <a:spcPts val="0"/>
              </a:spcBef>
              <a:spcAft>
                <a:spcPts val="0"/>
              </a:spcAft>
              <a:buSzPts val="1600"/>
              <a:buFont typeface="Nunito SemiBold"/>
              <a:buChar char="●"/>
            </a:pPr>
            <a:endParaRPr lang="en" sz="1600" dirty="0">
              <a:solidFill>
                <a:schemeClr val="bg2"/>
              </a:solidFill>
              <a:latin typeface="Nunito SemiBold"/>
              <a:ea typeface="Nunito SemiBold"/>
              <a:cs typeface="Nunito SemiBold"/>
              <a:sym typeface="Nunito SemiBold"/>
            </a:endParaRPr>
          </a:p>
          <a:p>
            <a:pPr marL="127000" lvl="0" indent="0" algn="l" rtl="0">
              <a:spcBef>
                <a:spcPts val="0"/>
              </a:spcBef>
              <a:spcAft>
                <a:spcPts val="0"/>
              </a:spcAft>
              <a:buSzPts val="1600"/>
              <a:buNone/>
            </a:pPr>
            <a:endParaRPr lang="en-US" sz="1600" dirty="0">
              <a:solidFill>
                <a:schemeClr val="bg2"/>
              </a:solidFill>
              <a:latin typeface="Nunito SemiBold"/>
              <a:ea typeface="Nunito SemiBold"/>
              <a:cs typeface="Nunito SemiBold"/>
              <a:sym typeface="Nunito SemiBold"/>
            </a:endParaRPr>
          </a:p>
        </p:txBody>
      </p:sp>
      <p:sp>
        <p:nvSpPr>
          <p:cNvPr id="94" name="Google Shape;94;p16"/>
          <p:cNvSpPr txBox="1">
            <a:spLocks noGrp="1"/>
          </p:cNvSpPr>
          <p:nvPr>
            <p:ph type="title" idx="4294967295"/>
          </p:nvPr>
        </p:nvSpPr>
        <p:spPr>
          <a:xfrm>
            <a:off x="2027646" y="94934"/>
            <a:ext cx="5088710" cy="54021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000000"/>
                </a:solidFill>
                <a:latin typeface="Nunito ExtraBold"/>
                <a:ea typeface="Nunito ExtraBold"/>
                <a:cs typeface="Nunito ExtraBold"/>
                <a:sym typeface="Nunito ExtraBold"/>
              </a:rPr>
              <a:t>Simple, Effective, </a:t>
            </a:r>
            <a:r>
              <a:rPr lang="en" sz="2800" u="sng" dirty="0">
                <a:solidFill>
                  <a:srgbClr val="000000"/>
                </a:solidFill>
                <a:latin typeface="Nunito ExtraBold"/>
                <a:ea typeface="Nunito ExtraBold"/>
                <a:cs typeface="Nunito ExtraBold"/>
                <a:sym typeface="Nunito ExtraBold"/>
              </a:rPr>
              <a:t>Profitable</a:t>
            </a:r>
            <a:endParaRPr sz="2800" u="sng" dirty="0">
              <a:solidFill>
                <a:srgbClr val="000000"/>
              </a:solidFill>
              <a:latin typeface="Nunito ExtraBold"/>
              <a:ea typeface="Nunito ExtraBold"/>
              <a:cs typeface="Nunito ExtraBold"/>
              <a:sym typeface="Nunito ExtraBold"/>
            </a:endParaRPr>
          </a:p>
        </p:txBody>
      </p:sp>
      <p:pic>
        <p:nvPicPr>
          <p:cNvPr id="96" name="Google Shape;96;p16"/>
          <p:cNvPicPr preferRelativeResize="0"/>
          <p:nvPr/>
        </p:nvPicPr>
        <p:blipFill>
          <a:blip r:embed="rId3">
            <a:alphaModFix/>
          </a:blip>
          <a:stretch>
            <a:fillRect/>
          </a:stretch>
        </p:blipFill>
        <p:spPr>
          <a:xfrm>
            <a:off x="8110025" y="133063"/>
            <a:ext cx="771774" cy="502083"/>
          </a:xfrm>
          <a:prstGeom prst="rect">
            <a:avLst/>
          </a:prstGeom>
          <a:noFill/>
          <a:ln>
            <a:noFill/>
          </a:ln>
        </p:spPr>
      </p:pic>
      <p:sp>
        <p:nvSpPr>
          <p:cNvPr id="5" name="TextBox 4">
            <a:extLst>
              <a:ext uri="{FF2B5EF4-FFF2-40B4-BE49-F238E27FC236}">
                <a16:creationId xmlns:a16="http://schemas.microsoft.com/office/drawing/2014/main" id="{D7A2A5E6-9025-8320-ACA6-89AC101E15E1}"/>
              </a:ext>
            </a:extLst>
          </p:cNvPr>
          <p:cNvSpPr txBox="1"/>
          <p:nvPr/>
        </p:nvSpPr>
        <p:spPr>
          <a:xfrm>
            <a:off x="4521813" y="1158139"/>
            <a:ext cx="4642338" cy="1815882"/>
          </a:xfrm>
          <a:prstGeom prst="rect">
            <a:avLst/>
          </a:prstGeom>
          <a:noFill/>
        </p:spPr>
        <p:txBody>
          <a:bodyPr wrap="square" rtlCol="0">
            <a:spAutoFit/>
          </a:bodyPr>
          <a:lstStyle/>
          <a:p>
            <a:pPr marL="285750" indent="-285750">
              <a:buFont typeface="Wingdings" panose="05000000000000000000" pitchFamily="2" charset="2"/>
              <a:buChar char="ü"/>
            </a:pPr>
            <a:r>
              <a:rPr lang="en-US" dirty="0"/>
              <a:t>Complimentary product item</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Incremental sales revenue</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Container sales growth</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Create environment for sustainable Product Sale Growth</a:t>
            </a:r>
          </a:p>
        </p:txBody>
      </p:sp>
      <p:sp>
        <p:nvSpPr>
          <p:cNvPr id="2" name="TextBox 1">
            <a:extLst>
              <a:ext uri="{FF2B5EF4-FFF2-40B4-BE49-F238E27FC236}">
                <a16:creationId xmlns:a16="http://schemas.microsoft.com/office/drawing/2014/main" id="{270C2F0A-E393-1F2B-C4B0-8637315969B2}"/>
              </a:ext>
            </a:extLst>
          </p:cNvPr>
          <p:cNvSpPr txBox="1"/>
          <p:nvPr/>
        </p:nvSpPr>
        <p:spPr>
          <a:xfrm>
            <a:off x="4732815" y="3684565"/>
            <a:ext cx="4233478" cy="954107"/>
          </a:xfrm>
          <a:prstGeom prst="rect">
            <a:avLst/>
          </a:prstGeom>
          <a:noFill/>
        </p:spPr>
        <p:txBody>
          <a:bodyPr wrap="square" rtlCol="0">
            <a:spAutoFit/>
          </a:bodyPr>
          <a:lstStyle/>
          <a:p>
            <a:r>
              <a:rPr lang="en-US" b="1" u="sng" dirty="0"/>
              <a:t>Guideline to Unit Ordering:</a:t>
            </a:r>
          </a:p>
          <a:p>
            <a:pPr marL="285750" indent="-285750">
              <a:buFont typeface="Wingdings" panose="05000000000000000000" pitchFamily="2" charset="2"/>
              <a:buChar char="q"/>
            </a:pPr>
            <a:r>
              <a:rPr lang="en-US" dirty="0"/>
              <a:t>3 cases per Unit - Recommended Initial Order</a:t>
            </a:r>
          </a:p>
          <a:p>
            <a:pPr marL="285750" indent="-285750">
              <a:buFont typeface="Wingdings" panose="05000000000000000000" pitchFamily="2" charset="2"/>
              <a:buChar char="q"/>
            </a:pPr>
            <a:r>
              <a:rPr lang="en-US" dirty="0"/>
              <a:t>5 cases per Unit - Actual Sales Results</a:t>
            </a:r>
          </a:p>
          <a:p>
            <a:pPr marL="285750" indent="-285750">
              <a:buFont typeface="Wingdings" panose="05000000000000000000" pitchFamily="2" charset="2"/>
              <a:buChar char="q"/>
            </a:pPr>
            <a:r>
              <a:rPr lang="en-US" dirty="0"/>
              <a:t>8 cases per Unit - Engaged Sales Results</a:t>
            </a:r>
          </a:p>
        </p:txBody>
      </p:sp>
    </p:spTree>
    <p:extLst>
      <p:ext uri="{BB962C8B-B14F-4D97-AF65-F5344CB8AC3E}">
        <p14:creationId xmlns:p14="http://schemas.microsoft.com/office/powerpoint/2010/main" val="3340925716"/>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1952</TotalTime>
  <Words>1039</Words>
  <Application>Microsoft Office PowerPoint</Application>
  <PresentationFormat>On-screen Show (16:9)</PresentationFormat>
  <Paragraphs>142</Paragraphs>
  <Slides>10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Cooper Black</vt:lpstr>
      <vt:lpstr>Wingdings</vt:lpstr>
      <vt:lpstr>Roboto Serif</vt:lpstr>
      <vt:lpstr>Nunito SemiBold</vt:lpstr>
      <vt:lpstr>Roboto Serif SemiBold</vt:lpstr>
      <vt:lpstr>Nunito ExtraBold</vt:lpstr>
      <vt:lpstr>Roboto</vt:lpstr>
      <vt:lpstr>Arial</vt:lpstr>
      <vt:lpstr>Material</vt:lpstr>
      <vt:lpstr>Simple Light</vt:lpstr>
      <vt:lpstr>PowerPoint Presentation</vt:lpstr>
      <vt:lpstr>PowerPoint Presentation</vt:lpstr>
      <vt:lpstr>PowerPoint Presentation</vt:lpstr>
      <vt:lpstr>Why Country Meats</vt:lpstr>
      <vt:lpstr>Country Meats  Multipack Products</vt:lpstr>
      <vt:lpstr>Why Include Multipack Products?</vt:lpstr>
      <vt:lpstr>Multipack Product Benefits</vt:lpstr>
      <vt:lpstr>Simple, Effective, Profitable</vt:lpstr>
      <vt:lpstr>Simple, Effective, Profitable</vt:lpstr>
      <vt:lpstr>Program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Meats Multi Packs</dc:title>
  <dc:creator>Mitch Franklin</dc:creator>
  <cp:lastModifiedBy>Steve Martin</cp:lastModifiedBy>
  <cp:revision>14</cp:revision>
  <dcterms:modified xsi:type="dcterms:W3CDTF">2025-06-24T13:21:59Z</dcterms:modified>
</cp:coreProperties>
</file>